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77" r:id="rId4"/>
    <p:sldId id="278" r:id="rId5"/>
    <p:sldId id="279" r:id="rId6"/>
    <p:sldId id="280" r:id="rId7"/>
    <p:sldId id="281"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274" r:id="rId27"/>
    <p:sldId id="300" r:id="rId28"/>
    <p:sldId id="259" r:id="rId29"/>
    <p:sldId id="258" r:id="rId30"/>
    <p:sldId id="257" r:id="rId31"/>
    <p:sldId id="260" r:id="rId32"/>
    <p:sldId id="261" r:id="rId33"/>
    <p:sldId id="263" r:id="rId34"/>
    <p:sldId id="262" r:id="rId35"/>
    <p:sldId id="264" r:id="rId36"/>
    <p:sldId id="265" r:id="rId37"/>
    <p:sldId id="266" r:id="rId38"/>
    <p:sldId id="267" r:id="rId39"/>
    <p:sldId id="268" r:id="rId40"/>
    <p:sldId id="269" r:id="rId41"/>
    <p:sldId id="270" r:id="rId42"/>
    <p:sldId id="271" r:id="rId43"/>
    <p:sldId id="272" r:id="rId44"/>
    <p:sldId id="273" r:id="rId45"/>
    <p:sldId id="275" r:id="rId46"/>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4" d="100"/>
          <a:sy n="104" d="100"/>
        </p:scale>
        <p:origin x="-180"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70D71CFE-C6A2-471B-8541-BEF9D92752AE}" type="datetimeFigureOut">
              <a:rPr lang="pl-PL" smtClean="0"/>
              <a:pPr/>
              <a:t>2017-01-26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2DB1DAE-5DA2-4677-99C0-80B65B308602}" type="slidenum">
              <a:rPr lang="pl-PL" smtClean="0"/>
              <a:pPr/>
              <a:t>‹#›</a:t>
            </a:fld>
            <a:endParaRPr lang="pl-PL"/>
          </a:p>
        </p:txBody>
      </p:sp>
    </p:spTree>
    <p:extLst>
      <p:ext uri="{BB962C8B-B14F-4D97-AF65-F5344CB8AC3E}">
        <p14:creationId xmlns:p14="http://schemas.microsoft.com/office/powerpoint/2010/main" xmlns="" val="3400442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70D71CFE-C6A2-471B-8541-BEF9D92752AE}" type="datetimeFigureOut">
              <a:rPr lang="pl-PL" smtClean="0"/>
              <a:pPr/>
              <a:t>2017-01-26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2DB1DAE-5DA2-4677-99C0-80B65B308602}" type="slidenum">
              <a:rPr lang="pl-PL" smtClean="0"/>
              <a:pPr/>
              <a:t>‹#›</a:t>
            </a:fld>
            <a:endParaRPr lang="pl-PL"/>
          </a:p>
        </p:txBody>
      </p:sp>
    </p:spTree>
    <p:extLst>
      <p:ext uri="{BB962C8B-B14F-4D97-AF65-F5344CB8AC3E}">
        <p14:creationId xmlns:p14="http://schemas.microsoft.com/office/powerpoint/2010/main" xmlns="" val="3872329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70D71CFE-C6A2-471B-8541-BEF9D92752AE}" type="datetimeFigureOut">
              <a:rPr lang="pl-PL" smtClean="0"/>
              <a:pPr/>
              <a:t>2017-01-26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2DB1DAE-5DA2-4677-99C0-80B65B308602}" type="slidenum">
              <a:rPr lang="pl-PL" smtClean="0"/>
              <a:pPr/>
              <a:t>‹#›</a:t>
            </a:fld>
            <a:endParaRPr lang="pl-PL"/>
          </a:p>
        </p:txBody>
      </p:sp>
    </p:spTree>
    <p:extLst>
      <p:ext uri="{BB962C8B-B14F-4D97-AF65-F5344CB8AC3E}">
        <p14:creationId xmlns:p14="http://schemas.microsoft.com/office/powerpoint/2010/main" xmlns="" val="3372604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70D71CFE-C6A2-471B-8541-BEF9D92752AE}" type="datetimeFigureOut">
              <a:rPr lang="pl-PL" smtClean="0"/>
              <a:pPr/>
              <a:t>2017-01-26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2DB1DAE-5DA2-4677-99C0-80B65B308602}" type="slidenum">
              <a:rPr lang="pl-PL" smtClean="0"/>
              <a:pPr/>
              <a:t>‹#›</a:t>
            </a:fld>
            <a:endParaRPr lang="pl-PL"/>
          </a:p>
        </p:txBody>
      </p:sp>
    </p:spTree>
    <p:extLst>
      <p:ext uri="{BB962C8B-B14F-4D97-AF65-F5344CB8AC3E}">
        <p14:creationId xmlns:p14="http://schemas.microsoft.com/office/powerpoint/2010/main" xmlns="" val="3538896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70D71CFE-C6A2-471B-8541-BEF9D92752AE}" type="datetimeFigureOut">
              <a:rPr lang="pl-PL" smtClean="0"/>
              <a:pPr/>
              <a:t>2017-01-26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2DB1DAE-5DA2-4677-99C0-80B65B308602}" type="slidenum">
              <a:rPr lang="pl-PL" smtClean="0"/>
              <a:pPr/>
              <a:t>‹#›</a:t>
            </a:fld>
            <a:endParaRPr lang="pl-PL"/>
          </a:p>
        </p:txBody>
      </p:sp>
    </p:spTree>
    <p:extLst>
      <p:ext uri="{BB962C8B-B14F-4D97-AF65-F5344CB8AC3E}">
        <p14:creationId xmlns:p14="http://schemas.microsoft.com/office/powerpoint/2010/main" xmlns="" val="4173609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70D71CFE-C6A2-471B-8541-BEF9D92752AE}" type="datetimeFigureOut">
              <a:rPr lang="pl-PL" smtClean="0"/>
              <a:pPr/>
              <a:t>2017-01-26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2DB1DAE-5DA2-4677-99C0-80B65B308602}" type="slidenum">
              <a:rPr lang="pl-PL" smtClean="0"/>
              <a:pPr/>
              <a:t>‹#›</a:t>
            </a:fld>
            <a:endParaRPr lang="pl-PL"/>
          </a:p>
        </p:txBody>
      </p:sp>
    </p:spTree>
    <p:extLst>
      <p:ext uri="{BB962C8B-B14F-4D97-AF65-F5344CB8AC3E}">
        <p14:creationId xmlns:p14="http://schemas.microsoft.com/office/powerpoint/2010/main" xmlns="" val="2143433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70D71CFE-C6A2-471B-8541-BEF9D92752AE}" type="datetimeFigureOut">
              <a:rPr lang="pl-PL" smtClean="0"/>
              <a:pPr/>
              <a:t>2017-01-26</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42DB1DAE-5DA2-4677-99C0-80B65B308602}" type="slidenum">
              <a:rPr lang="pl-PL" smtClean="0"/>
              <a:pPr/>
              <a:t>‹#›</a:t>
            </a:fld>
            <a:endParaRPr lang="pl-PL"/>
          </a:p>
        </p:txBody>
      </p:sp>
    </p:spTree>
    <p:extLst>
      <p:ext uri="{BB962C8B-B14F-4D97-AF65-F5344CB8AC3E}">
        <p14:creationId xmlns:p14="http://schemas.microsoft.com/office/powerpoint/2010/main" xmlns="" val="275164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70D71CFE-C6A2-471B-8541-BEF9D92752AE}" type="datetimeFigureOut">
              <a:rPr lang="pl-PL" smtClean="0"/>
              <a:pPr/>
              <a:t>2017-01-26</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42DB1DAE-5DA2-4677-99C0-80B65B308602}" type="slidenum">
              <a:rPr lang="pl-PL" smtClean="0"/>
              <a:pPr/>
              <a:t>‹#›</a:t>
            </a:fld>
            <a:endParaRPr lang="pl-PL"/>
          </a:p>
        </p:txBody>
      </p:sp>
    </p:spTree>
    <p:extLst>
      <p:ext uri="{BB962C8B-B14F-4D97-AF65-F5344CB8AC3E}">
        <p14:creationId xmlns:p14="http://schemas.microsoft.com/office/powerpoint/2010/main" xmlns="" val="1898793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70D71CFE-C6A2-471B-8541-BEF9D92752AE}" type="datetimeFigureOut">
              <a:rPr lang="pl-PL" smtClean="0"/>
              <a:pPr/>
              <a:t>2017-01-26</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42DB1DAE-5DA2-4677-99C0-80B65B308602}" type="slidenum">
              <a:rPr lang="pl-PL" smtClean="0"/>
              <a:pPr/>
              <a:t>‹#›</a:t>
            </a:fld>
            <a:endParaRPr lang="pl-PL"/>
          </a:p>
        </p:txBody>
      </p:sp>
    </p:spTree>
    <p:extLst>
      <p:ext uri="{BB962C8B-B14F-4D97-AF65-F5344CB8AC3E}">
        <p14:creationId xmlns:p14="http://schemas.microsoft.com/office/powerpoint/2010/main" xmlns="" val="906150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70D71CFE-C6A2-471B-8541-BEF9D92752AE}" type="datetimeFigureOut">
              <a:rPr lang="pl-PL" smtClean="0"/>
              <a:pPr/>
              <a:t>2017-01-26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2DB1DAE-5DA2-4677-99C0-80B65B308602}" type="slidenum">
              <a:rPr lang="pl-PL" smtClean="0"/>
              <a:pPr/>
              <a:t>‹#›</a:t>
            </a:fld>
            <a:endParaRPr lang="pl-PL"/>
          </a:p>
        </p:txBody>
      </p:sp>
    </p:spTree>
    <p:extLst>
      <p:ext uri="{BB962C8B-B14F-4D97-AF65-F5344CB8AC3E}">
        <p14:creationId xmlns:p14="http://schemas.microsoft.com/office/powerpoint/2010/main" xmlns="" val="2034845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70D71CFE-C6A2-471B-8541-BEF9D92752AE}" type="datetimeFigureOut">
              <a:rPr lang="pl-PL" smtClean="0"/>
              <a:pPr/>
              <a:t>2017-01-26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2DB1DAE-5DA2-4677-99C0-80B65B308602}" type="slidenum">
              <a:rPr lang="pl-PL" smtClean="0"/>
              <a:pPr/>
              <a:t>‹#›</a:t>
            </a:fld>
            <a:endParaRPr lang="pl-PL"/>
          </a:p>
        </p:txBody>
      </p:sp>
    </p:spTree>
    <p:extLst>
      <p:ext uri="{BB962C8B-B14F-4D97-AF65-F5344CB8AC3E}">
        <p14:creationId xmlns:p14="http://schemas.microsoft.com/office/powerpoint/2010/main" xmlns="" val="1515319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0">
              <a:schemeClr val="accent1">
                <a:alpha val="75000"/>
              </a:schemeClr>
            </a:gs>
            <a:gs pos="91000">
              <a:schemeClr val="accent1">
                <a:tint val="44500"/>
                <a:satMod val="160000"/>
              </a:schemeClr>
            </a:gs>
            <a:gs pos="100000">
              <a:srgbClr val="DDE5F4"/>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71CFE-C6A2-471B-8541-BEF9D92752AE}" type="datetimeFigureOut">
              <a:rPr lang="pl-PL" smtClean="0"/>
              <a:pPr/>
              <a:t>2017-01-26</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DB1DAE-5DA2-4677-99C0-80B65B308602}" type="slidenum">
              <a:rPr lang="pl-PL" smtClean="0"/>
              <a:pPr/>
              <a:t>‹#›</a:t>
            </a:fld>
            <a:endParaRPr lang="pl-PL"/>
          </a:p>
        </p:txBody>
      </p:sp>
    </p:spTree>
    <p:extLst>
      <p:ext uri="{BB962C8B-B14F-4D97-AF65-F5344CB8AC3E}">
        <p14:creationId xmlns:p14="http://schemas.microsoft.com/office/powerpoint/2010/main" xmlns="" val="345877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5799" y="476672"/>
            <a:ext cx="7772400" cy="1470025"/>
          </a:xfrm>
        </p:spPr>
        <p:txBody>
          <a:bodyPr>
            <a:normAutofit/>
          </a:bodyPr>
          <a:lstStyle/>
          <a:p>
            <a:r>
              <a:rPr lang="pl-PL" sz="4000" dirty="0" smtClean="0"/>
              <a:t> </a:t>
            </a:r>
            <a:endParaRPr lang="pl-PL" sz="4000" dirty="0"/>
          </a:p>
        </p:txBody>
      </p:sp>
      <p:sp>
        <p:nvSpPr>
          <p:cNvPr id="3" name="Podtytuł 2"/>
          <p:cNvSpPr>
            <a:spLocks noGrp="1"/>
          </p:cNvSpPr>
          <p:nvPr>
            <p:ph type="subTitle" idx="1"/>
          </p:nvPr>
        </p:nvSpPr>
        <p:spPr>
          <a:xfrm>
            <a:off x="251520" y="3886200"/>
            <a:ext cx="8712968" cy="1752600"/>
          </a:xfrm>
          <a:effectLst>
            <a:outerShdw dist="50800" dir="5400000" sx="111000" sy="111000" algn="ctr" rotWithShape="0">
              <a:schemeClr val="accent5">
                <a:lumMod val="75000"/>
              </a:schemeClr>
            </a:outerShdw>
          </a:effectLst>
        </p:spPr>
        <p:txBody>
          <a:bodyPr>
            <a:normAutofit/>
          </a:bodyPr>
          <a:lstStyle/>
          <a:p>
            <a:r>
              <a:rPr lang="pl-PL" sz="4800" dirty="0" smtClean="0">
                <a:solidFill>
                  <a:schemeClr val="tx1"/>
                </a:solidFill>
              </a:rPr>
              <a:t> </a:t>
            </a:r>
            <a:endParaRPr lang="pl-PL" sz="4800" dirty="0">
              <a:solidFill>
                <a:schemeClr val="tx1"/>
              </a:solidFill>
            </a:endParaRPr>
          </a:p>
        </p:txBody>
      </p:sp>
      <p:sp>
        <p:nvSpPr>
          <p:cNvPr id="4" name="Prostokąt 3"/>
          <p:cNvSpPr/>
          <p:nvPr/>
        </p:nvSpPr>
        <p:spPr>
          <a:xfrm>
            <a:off x="214282" y="1071546"/>
            <a:ext cx="899605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pl-PL"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Jak cię widzą, tak cię </a:t>
            </a:r>
            <a:r>
              <a:rPr lang="pl-PL"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piszą. </a:t>
            </a:r>
            <a:endParaRPr lang="pl-PL"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85786" y="3286124"/>
            <a:ext cx="2016224" cy="2557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72198" y="3857628"/>
            <a:ext cx="2500584" cy="18923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00430" y="3429000"/>
            <a:ext cx="1977388" cy="23834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Prostokąt 5"/>
          <p:cNvSpPr/>
          <p:nvPr/>
        </p:nvSpPr>
        <p:spPr>
          <a:xfrm>
            <a:off x="4401118" y="2132856"/>
            <a:ext cx="341760"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pl-PL"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endParaRPr lang="pl-PL"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xmlns="" val="114451406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254968" y="1340768"/>
            <a:ext cx="8286808" cy="3754874"/>
          </a:xfrm>
          <a:prstGeom prst="rect">
            <a:avLst/>
          </a:prstGeom>
        </p:spPr>
        <p:txBody>
          <a:bodyPr wrap="square">
            <a:spAutoFit/>
          </a:bodyPr>
          <a:lstStyle/>
          <a:p>
            <a:pPr algn="ctr"/>
            <a:r>
              <a:rPr lang="pl-PL" sz="2800" b="1" dirty="0" smtClean="0"/>
              <a:t> </a:t>
            </a:r>
            <a:r>
              <a:rPr lang="pl-PL" sz="2100" dirty="0" smtClean="0"/>
              <a:t/>
            </a:r>
            <a:br>
              <a:rPr lang="pl-PL" sz="2100" dirty="0" smtClean="0"/>
            </a:br>
            <a:r>
              <a:rPr lang="pl-PL" sz="2100" dirty="0"/>
              <a:t>        Prawidłowa postawa przy stole </a:t>
            </a:r>
            <a:r>
              <a:rPr lang="pl-PL" sz="2100" dirty="0" smtClean="0"/>
              <a:t> </a:t>
            </a:r>
            <a:r>
              <a:rPr lang="pl-PL" sz="2100" dirty="0"/>
              <a:t>jest również bardzo istotna. Pamiętajmy przede wszystkim, by siedzieć prosto. Nogi powinny być ustawione na podłodze równoległe do siebie. Nie krzyżujemy ich, nie zakładamy jednej na drugą, ani nie zaplatamy wokół nóg </a:t>
            </a:r>
            <a:r>
              <a:rPr lang="pl-PL" sz="2100" dirty="0" smtClean="0"/>
              <a:t>krzesła. Stopy </a:t>
            </a:r>
            <a:r>
              <a:rPr lang="pl-PL" sz="2100" dirty="0"/>
              <a:t>powinny spoczywać spokojnie</a:t>
            </a:r>
            <a:r>
              <a:rPr lang="pl-PL" sz="2100" dirty="0" smtClean="0"/>
              <a:t>. </a:t>
            </a:r>
            <a:br>
              <a:rPr lang="pl-PL" sz="2100" dirty="0" smtClean="0"/>
            </a:br>
            <a:r>
              <a:rPr lang="pl-PL" sz="2100" dirty="0"/>
              <a:t>Nie opieramy łokci na stole, a także nie podpieramy się. Nie pochylamy się nad </a:t>
            </a:r>
            <a:r>
              <a:rPr lang="pl-PL" sz="2100" dirty="0" smtClean="0"/>
              <a:t>talerzem. Ręce </a:t>
            </a:r>
            <a:r>
              <a:rPr lang="pl-PL" sz="2100" dirty="0"/>
              <a:t>trzymamy na stole, nie pod nim. Jeśli akurat nie jemy lewą </a:t>
            </a:r>
            <a:r>
              <a:rPr lang="pl-PL" sz="2100" dirty="0" smtClean="0"/>
              <a:t>ręką, </a:t>
            </a:r>
            <a:r>
              <a:rPr lang="pl-PL" sz="2100" dirty="0"/>
              <a:t>to kładziemy ją na krawędzi stołu na wysokości </a:t>
            </a:r>
            <a:r>
              <a:rPr lang="pl-PL" sz="2100" dirty="0" smtClean="0"/>
              <a:t>nadgarstka . W </a:t>
            </a:r>
            <a:r>
              <a:rPr lang="pl-PL" sz="2100" dirty="0"/>
              <a:t>krześle należy rozsiąść się dość wygodnie i wykorzystać to, że mamy oparcie dla pleców.</a:t>
            </a:r>
          </a:p>
        </p:txBody>
      </p:sp>
      <p:sp>
        <p:nvSpPr>
          <p:cNvPr id="2" name="Prostokąt 1"/>
          <p:cNvSpPr/>
          <p:nvPr/>
        </p:nvSpPr>
        <p:spPr>
          <a:xfrm>
            <a:off x="773909" y="260648"/>
            <a:ext cx="7596182" cy="923330"/>
          </a:xfrm>
          <a:prstGeom prst="rect">
            <a:avLst/>
          </a:prstGeom>
          <a:noFill/>
        </p:spPr>
        <p:txBody>
          <a:bodyPr wrap="none" lIns="91440" tIns="45720" rIns="91440" bIns="45720">
            <a:spAutoFit/>
          </a:bodyPr>
          <a:lstStyle/>
          <a:p>
            <a:pPr algn="ctr"/>
            <a:r>
              <a:rPr lang="pl-PL"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Postawa podczas jedzenia</a:t>
            </a:r>
          </a:p>
        </p:txBody>
      </p:sp>
    </p:spTree>
    <p:extLst>
      <p:ext uri="{BB962C8B-B14F-4D97-AF65-F5344CB8AC3E}">
        <p14:creationId xmlns:p14="http://schemas.microsoft.com/office/powerpoint/2010/main" xmlns="" val="2247104436"/>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a:p>
        </p:txBody>
      </p:sp>
      <p:pic>
        <p:nvPicPr>
          <p:cNvPr id="33794" name="Picture 2" descr="Znalezione obrazy dla zapytania prawidłowa postawa przy stole"/>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xmlns="" val="186859274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68523" y="1628799"/>
            <a:ext cx="9001156" cy="4708981"/>
          </a:xfrm>
          <a:prstGeom prst="rect">
            <a:avLst/>
          </a:prstGeom>
        </p:spPr>
        <p:txBody>
          <a:bodyPr wrap="square">
            <a:spAutoFit/>
          </a:bodyPr>
          <a:lstStyle/>
          <a:p>
            <a:r>
              <a:rPr lang="pl-PL" sz="2000" b="1" dirty="0" smtClean="0"/>
              <a:t> </a:t>
            </a:r>
            <a:r>
              <a:rPr lang="pl-PL" sz="2000" dirty="0" smtClean="0"/>
              <a:t>Należy </a:t>
            </a:r>
            <a:r>
              <a:rPr lang="pl-PL" sz="2000" dirty="0"/>
              <a:t>w tym miejscu pamiętać o kilku podstawowych zasadach. </a:t>
            </a:r>
            <a:r>
              <a:rPr lang="pl-PL" sz="2000" dirty="0" smtClean="0"/>
              <a:t/>
            </a:r>
            <a:br>
              <a:rPr lang="pl-PL" sz="2000" dirty="0" smtClean="0"/>
            </a:br>
            <a:r>
              <a:rPr lang="pl-PL" sz="2000" dirty="0"/>
              <a:t>♦ nie mówimy z pełnymi ustami</a:t>
            </a:r>
            <a:r>
              <a:rPr lang="pl-PL" sz="2000" dirty="0" smtClean="0"/>
              <a:t/>
            </a:r>
            <a:br>
              <a:rPr lang="pl-PL" sz="2000" dirty="0" smtClean="0"/>
            </a:br>
            <a:r>
              <a:rPr lang="pl-PL" sz="2000" dirty="0"/>
              <a:t>♦ nie wycieramy talerza chlebem</a:t>
            </a:r>
            <a:r>
              <a:rPr lang="pl-PL" sz="2000" dirty="0" smtClean="0"/>
              <a:t/>
            </a:r>
            <a:br>
              <a:rPr lang="pl-PL" sz="2000" dirty="0" smtClean="0"/>
            </a:br>
            <a:r>
              <a:rPr lang="pl-PL" sz="2000" dirty="0"/>
              <a:t>♦ nie korzystamy z telefonu </a:t>
            </a:r>
            <a:r>
              <a:rPr lang="pl-PL" sz="2000" dirty="0" smtClean="0"/>
              <a:t>komórkowego</a:t>
            </a:r>
            <a:br>
              <a:rPr lang="pl-PL" sz="2000" dirty="0" smtClean="0"/>
            </a:br>
            <a:r>
              <a:rPr lang="pl-PL" sz="2000" dirty="0"/>
              <a:t>♦ nie mówimy szeptem</a:t>
            </a:r>
            <a:r>
              <a:rPr lang="pl-PL" sz="2000" dirty="0" smtClean="0"/>
              <a:t/>
            </a:r>
            <a:br>
              <a:rPr lang="pl-PL" sz="2000" dirty="0" smtClean="0"/>
            </a:br>
            <a:r>
              <a:rPr lang="pl-PL" sz="2000" dirty="0"/>
              <a:t>♦    nie zapełniamy całej jamy ustnej jedzeniem</a:t>
            </a:r>
            <a:r>
              <a:rPr lang="pl-PL" sz="2000" dirty="0" smtClean="0"/>
              <a:t/>
            </a:r>
            <a:br>
              <a:rPr lang="pl-PL" sz="2000" dirty="0" smtClean="0"/>
            </a:br>
            <a:r>
              <a:rPr lang="pl-PL" sz="2000" dirty="0"/>
              <a:t>♦    nie rozpieramy się łokciami, ani nie unosimy ich wysoko ponad stołem</a:t>
            </a:r>
            <a:r>
              <a:rPr lang="pl-PL" sz="2000" dirty="0" smtClean="0"/>
              <a:t/>
            </a:r>
            <a:br>
              <a:rPr lang="pl-PL" sz="2000" dirty="0" smtClean="0"/>
            </a:br>
            <a:r>
              <a:rPr lang="pl-PL" sz="2000" dirty="0"/>
              <a:t>♦    nie rozpoczynamy jedzenia, dopóki wszystkim </a:t>
            </a:r>
            <a:r>
              <a:rPr lang="pl-PL" sz="2000" dirty="0" smtClean="0"/>
              <a:t>nie podano jeszcze dania </a:t>
            </a:r>
            <a:br>
              <a:rPr lang="pl-PL" sz="2000" dirty="0" smtClean="0"/>
            </a:br>
            <a:r>
              <a:rPr lang="pl-PL" sz="2000" dirty="0"/>
              <a:t>♦    nie pochylamy się nad </a:t>
            </a:r>
            <a:r>
              <a:rPr lang="pl-PL" sz="2000" dirty="0" smtClean="0"/>
              <a:t>talerzem</a:t>
            </a:r>
            <a:br>
              <a:rPr lang="pl-PL" sz="2000" dirty="0" smtClean="0"/>
            </a:br>
            <a:r>
              <a:rPr lang="pl-PL" sz="2000" dirty="0" smtClean="0"/>
              <a:t>♦</a:t>
            </a:r>
            <a:r>
              <a:rPr lang="pl-PL" sz="2000" dirty="0"/>
              <a:t>  </a:t>
            </a:r>
            <a:r>
              <a:rPr lang="pl-PL" sz="2000" dirty="0" smtClean="0"/>
              <a:t> </a:t>
            </a:r>
            <a:r>
              <a:rPr lang="pl-PL" sz="2000" dirty="0"/>
              <a:t>nie siorbiemy</a:t>
            </a:r>
            <a:r>
              <a:rPr lang="pl-PL" sz="2000" dirty="0" smtClean="0"/>
              <a:t/>
            </a:r>
            <a:br>
              <a:rPr lang="pl-PL" sz="2000" dirty="0" smtClean="0"/>
            </a:br>
            <a:r>
              <a:rPr lang="pl-PL" sz="2000" dirty="0"/>
              <a:t>♦    nie </a:t>
            </a:r>
            <a:r>
              <a:rPr lang="pl-PL" sz="2000" dirty="0" smtClean="0"/>
              <a:t>mlaskam</a:t>
            </a:r>
            <a:r>
              <a:rPr lang="pl-PL" sz="2000" dirty="0"/>
              <a:t>y</a:t>
            </a:r>
            <a:r>
              <a:rPr lang="pl-PL" sz="2000" dirty="0" smtClean="0"/>
              <a:t/>
            </a:r>
            <a:br>
              <a:rPr lang="pl-PL" sz="2000" dirty="0" smtClean="0"/>
            </a:br>
            <a:r>
              <a:rPr lang="pl-PL" sz="2000" dirty="0"/>
              <a:t>♦    nie żujemy gumy</a:t>
            </a:r>
            <a:r>
              <a:rPr lang="pl-PL" sz="2000" dirty="0" smtClean="0"/>
              <a:t/>
            </a:r>
            <a:br>
              <a:rPr lang="pl-PL" sz="2000" dirty="0" smtClean="0"/>
            </a:br>
            <a:r>
              <a:rPr lang="pl-PL" sz="2000" dirty="0"/>
              <a:t>♦    nie czyścimy </a:t>
            </a:r>
            <a:r>
              <a:rPr lang="pl-PL" sz="2000" dirty="0" smtClean="0"/>
              <a:t>paznokci</a:t>
            </a:r>
            <a:br>
              <a:rPr lang="pl-PL" sz="2000" dirty="0" smtClean="0"/>
            </a:br>
            <a:r>
              <a:rPr lang="pl-PL" sz="2000" dirty="0"/>
              <a:t>♦    nie wydmuchujemy głośno </a:t>
            </a:r>
            <a:r>
              <a:rPr lang="pl-PL" sz="2000" dirty="0" smtClean="0"/>
              <a:t>nosa</a:t>
            </a:r>
          </a:p>
          <a:p>
            <a:endParaRPr lang="pl-PL" sz="2000" dirty="0"/>
          </a:p>
        </p:txBody>
      </p:sp>
      <p:sp>
        <p:nvSpPr>
          <p:cNvPr id="2" name="Prostokąt 1"/>
          <p:cNvSpPr/>
          <p:nvPr/>
        </p:nvSpPr>
        <p:spPr>
          <a:xfrm>
            <a:off x="467544" y="4090"/>
            <a:ext cx="7614631" cy="1754326"/>
          </a:xfrm>
          <a:prstGeom prst="rect">
            <a:avLst/>
          </a:prstGeom>
          <a:noFill/>
        </p:spPr>
        <p:txBody>
          <a:bodyPr wrap="square" lIns="91440" tIns="45720" rIns="91440" bIns="45720">
            <a:spAutoFit/>
          </a:bodyPr>
          <a:lstStyle/>
          <a:p>
            <a:pPr algn="ctr"/>
            <a:r>
              <a:rPr lang="pl-PL"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Czego nie robimy przy stole?</a:t>
            </a:r>
          </a:p>
        </p:txBody>
      </p:sp>
    </p:spTree>
    <p:extLst>
      <p:ext uri="{BB962C8B-B14F-4D97-AF65-F5344CB8AC3E}">
        <p14:creationId xmlns:p14="http://schemas.microsoft.com/office/powerpoint/2010/main" xmlns="" val="1259869144"/>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214346" y="0"/>
            <a:ext cx="9715536" cy="830997"/>
          </a:xfrm>
          <a:prstGeom prst="rect">
            <a:avLst/>
          </a:prstGeom>
          <a:noFill/>
        </p:spPr>
        <p:txBody>
          <a:bodyPr wrap="square" lIns="91440" tIns="45720" rIns="91440" bIns="45720">
            <a:spAutoFit/>
          </a:bodyPr>
          <a:lstStyle/>
          <a:p>
            <a:pPr algn="ctr"/>
            <a:r>
              <a:rPr lang="pl-PL" sz="4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Prawidłowe ułożenie sztućców</a:t>
            </a:r>
            <a:endParaRPr lang="pl-PL"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26" name="Picture 2" descr="Znalezione obrazy dla zapytania savoir vivre zasady"/>
          <p:cNvPicPr>
            <a:picLocks noChangeAspect="1" noChangeArrowheads="1"/>
          </p:cNvPicPr>
          <p:nvPr/>
        </p:nvPicPr>
        <p:blipFill>
          <a:blip r:embed="rId2"/>
          <a:srcRect/>
          <a:stretch>
            <a:fillRect/>
          </a:stretch>
        </p:blipFill>
        <p:spPr bwMode="auto">
          <a:xfrm>
            <a:off x="0" y="785794"/>
            <a:ext cx="9144000" cy="6072206"/>
          </a:xfrm>
          <a:prstGeom prst="rect">
            <a:avLst/>
          </a:prstGeom>
          <a:noFill/>
        </p:spPr>
      </p:pic>
    </p:spTree>
    <p:extLst>
      <p:ext uri="{BB962C8B-B14F-4D97-AF65-F5344CB8AC3E}">
        <p14:creationId xmlns:p14="http://schemas.microsoft.com/office/powerpoint/2010/main" xmlns="" val="2773926723"/>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nalezione obrazy dla zapytania o czym informuje ułożenie sztućców"/>
          <p:cNvPicPr>
            <a:picLocks noChangeAspect="1" noChangeArrowheads="1"/>
          </p:cNvPicPr>
          <p:nvPr/>
        </p:nvPicPr>
        <p:blipFill>
          <a:blip r:embed="rId2"/>
          <a:srcRect/>
          <a:stretch>
            <a:fillRect/>
          </a:stretch>
        </p:blipFill>
        <p:spPr bwMode="auto">
          <a:xfrm>
            <a:off x="785786" y="1613397"/>
            <a:ext cx="7858180" cy="5244603"/>
          </a:xfrm>
          <a:prstGeom prst="rect">
            <a:avLst/>
          </a:prstGeom>
          <a:noFill/>
          <a:effectLst>
            <a:softEdge rad="317500"/>
          </a:effectLst>
        </p:spPr>
      </p:pic>
      <p:sp>
        <p:nvSpPr>
          <p:cNvPr id="5" name="Prostokąt 4"/>
          <p:cNvSpPr/>
          <p:nvPr/>
        </p:nvSpPr>
        <p:spPr>
          <a:xfrm>
            <a:off x="714348" y="214290"/>
            <a:ext cx="8001056" cy="1538883"/>
          </a:xfrm>
          <a:prstGeom prst="rect">
            <a:avLst/>
          </a:prstGeom>
          <a:noFill/>
        </p:spPr>
        <p:txBody>
          <a:bodyPr wrap="square" lIns="91440" tIns="45720" rIns="91440" bIns="45720">
            <a:spAutoFit/>
          </a:bodyPr>
          <a:lstStyle/>
          <a:p>
            <a:pPr algn="ctr"/>
            <a:r>
              <a:rPr lang="pl-PL"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 czym informuje nas ułożenie sztućców</a:t>
            </a:r>
            <a:r>
              <a:rPr lang="pl-PL"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pl-PL"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xmlns="" val="3271673549"/>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28596" y="1928802"/>
            <a:ext cx="8229600" cy="4709160"/>
          </a:xfrm>
        </p:spPr>
        <p:txBody>
          <a:bodyPr>
            <a:normAutofit/>
          </a:bodyPr>
          <a:lstStyle/>
          <a:p>
            <a:pPr algn="ctr">
              <a:buNone/>
            </a:pPr>
            <a:r>
              <a:rPr lang="pl-PL" dirty="0" smtClean="0"/>
              <a:t> Uścisk dłoni ma ogromny wpływ na pierwsze wrażenie na twój temat. Podanie ręki jest istotnym symbolem przyjaźni, otwartości i zaufania i jest najważniejszą częścią w procesie nawiązywania nowej znajomości. Naprawdę nie można nie doceniać znaczenia uścisku dłoni. Jeśli nie umiesz poprawnie podać ręki, nie masz szans na dobrą pracę.</a:t>
            </a:r>
            <a:endParaRPr lang="pl-PL" dirty="0"/>
          </a:p>
        </p:txBody>
      </p:sp>
      <p:sp>
        <p:nvSpPr>
          <p:cNvPr id="4" name="Prostokąt 3"/>
          <p:cNvSpPr/>
          <p:nvPr/>
        </p:nvSpPr>
        <p:spPr>
          <a:xfrm>
            <a:off x="1214414" y="500042"/>
            <a:ext cx="7643866" cy="1015663"/>
          </a:xfrm>
          <a:prstGeom prst="rect">
            <a:avLst/>
          </a:prstGeom>
        </p:spPr>
        <p:txBody>
          <a:bodyPr wrap="square">
            <a:spAutoFit/>
          </a:bodyPr>
          <a:lstStyle/>
          <a:p>
            <a:r>
              <a:rPr lang="pl-PL"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Pierwsze wrażenie</a:t>
            </a:r>
            <a:endParaRPr lang="pl-PL" sz="3200" dirty="0"/>
          </a:p>
        </p:txBody>
      </p:sp>
    </p:spTree>
    <p:extLst>
      <p:ext uri="{BB962C8B-B14F-4D97-AF65-F5344CB8AC3E}">
        <p14:creationId xmlns:p14="http://schemas.microsoft.com/office/powerpoint/2010/main" xmlns="" val="68468096"/>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Znalezione obrazy dla zapytania jak podawac reke"/>
          <p:cNvPicPr>
            <a:picLocks noChangeAspect="1" noChangeArrowheads="1"/>
          </p:cNvPicPr>
          <p:nvPr/>
        </p:nvPicPr>
        <p:blipFill>
          <a:blip r:embed="rId2"/>
          <a:srcRect/>
          <a:stretch>
            <a:fillRect/>
          </a:stretch>
        </p:blipFill>
        <p:spPr bwMode="auto">
          <a:xfrm>
            <a:off x="642910" y="1428736"/>
            <a:ext cx="7858180" cy="3929090"/>
          </a:xfrm>
          <a:prstGeom prst="rect">
            <a:avLst/>
          </a:prstGeom>
          <a:noFill/>
        </p:spPr>
      </p:pic>
    </p:spTree>
    <p:extLst>
      <p:ext uri="{BB962C8B-B14F-4D97-AF65-F5344CB8AC3E}">
        <p14:creationId xmlns:p14="http://schemas.microsoft.com/office/powerpoint/2010/main" xmlns="" val="380020190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fontScale="92500" lnSpcReduction="20000"/>
          </a:bodyPr>
          <a:lstStyle/>
          <a:p>
            <a:pPr algn="ctr"/>
            <a:r>
              <a:rPr lang="pl-PL" dirty="0" smtClean="0"/>
              <a:t> Jest elementem, w przypadku którego mężczyźni mają skłonność do przesady. Chcąc podkreślić swoją silną pozycję, mężczyźni często ściskają dłoń za mocno, co niestety jest synonimem desperackiej próby zrobienia wrażenia. Uścisk powinien być zdecydowany, ale nie na tyle mocny, by miażdżyć dłoń rozmówcy. Zawsze należy dobrać siłę uścisku do konkretnego człowieka, np. jeśli podajesz rękę osobie starszej – rozluźnij uścisk. Pamiętaj też, żeby twój uścisk nie był zbyt słaby i wiotki.</a:t>
            </a:r>
            <a:endParaRPr lang="pl-PL" dirty="0"/>
          </a:p>
        </p:txBody>
      </p:sp>
      <p:sp>
        <p:nvSpPr>
          <p:cNvPr id="2" name="Prostokąt 1"/>
          <p:cNvSpPr/>
          <p:nvPr/>
        </p:nvSpPr>
        <p:spPr>
          <a:xfrm>
            <a:off x="2908353" y="404664"/>
            <a:ext cx="3348225" cy="923330"/>
          </a:xfrm>
          <a:prstGeom prst="rect">
            <a:avLst/>
          </a:prstGeom>
          <a:noFill/>
        </p:spPr>
        <p:txBody>
          <a:bodyPr wrap="none" lIns="91440" tIns="45720" rIns="91440" bIns="45720">
            <a:spAutoFit/>
          </a:bodyPr>
          <a:lstStyle/>
          <a:p>
            <a:pPr algn="ctr"/>
            <a:r>
              <a:rPr lang="pl-PL"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Siła uścisku</a:t>
            </a:r>
            <a:endParaRPr lang="pl-PL"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xmlns="" val="238603184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357158" y="1643050"/>
            <a:ext cx="8429684" cy="3170099"/>
          </a:xfrm>
          <a:prstGeom prst="rect">
            <a:avLst/>
          </a:prstGeom>
        </p:spPr>
        <p:txBody>
          <a:bodyPr wrap="square">
            <a:spAutoFit/>
          </a:bodyPr>
          <a:lstStyle/>
          <a:p>
            <a:pPr algn="ctr"/>
            <a:r>
              <a:rPr lang="pl-PL" sz="2000" dirty="0"/>
              <a:t>Czy wiedziałeś, że wulgaryzmy i przekleństwa to nie to samo?</a:t>
            </a:r>
            <a:r>
              <a:rPr lang="pl-PL" sz="2000" b="1" dirty="0"/>
              <a:t> </a:t>
            </a:r>
            <a:r>
              <a:rPr lang="pl-PL" sz="2000" dirty="0"/>
              <a:t> Przekleństw używamy </a:t>
            </a:r>
            <a:r>
              <a:rPr lang="pl-PL" sz="2000" dirty="0" smtClean="0"/>
              <a:t>wtedy</a:t>
            </a:r>
            <a:r>
              <a:rPr lang="pl-PL" sz="2000" dirty="0"/>
              <a:t>, gdy komuś bardzo źle życzymy. Wynika więc z tego, że przekleństwo wcale nie musi być wulgarne. Ludzie, którzy używają wulgaryzmów często próbują zarzucić ten zwyczaj. Chcemy przestać przeklinać, bo czujemy, że nie powinno się tego robić. Tak naprawdę nie wiemy, dlaczego nie powinniśmy przeklinać i jakie negatywne skutki ma używanie wulgaryzmów.  Eksplozja wulgaryzmu może i przynosi chwilową ulgę, ale trzeba pamiętać o tym, że po takim wybuchu niebo spowite jest chmurą dymu, a promienie słoneczne nie docierają do ziemi. </a:t>
            </a:r>
          </a:p>
        </p:txBody>
      </p:sp>
      <p:sp>
        <p:nvSpPr>
          <p:cNvPr id="8" name="Prostokąt 7"/>
          <p:cNvSpPr/>
          <p:nvPr/>
        </p:nvSpPr>
        <p:spPr>
          <a:xfrm>
            <a:off x="2555776" y="332656"/>
            <a:ext cx="4737708" cy="954107"/>
          </a:xfrm>
          <a:prstGeom prst="rect">
            <a:avLst/>
          </a:prstGeom>
        </p:spPr>
        <p:txBody>
          <a:bodyPr wrap="square">
            <a:spAutoFit/>
          </a:bodyPr>
          <a:lstStyle/>
          <a:p>
            <a:pPr lvl="0" algn="ctr"/>
            <a:r>
              <a:rPr lang="pl-PL" sz="2800" dirty="0">
                <a:ln w="18415" cmpd="sng">
                  <a:solidFill>
                    <a:srgbClr val="FFFFFF"/>
                  </a:solidFill>
                  <a:prstDash val="solid"/>
                </a:ln>
                <a:solidFill>
                  <a:srgbClr val="FFFFFF"/>
                </a:solidFill>
                <a:effectLst>
                  <a:outerShdw blurRad="63500" dir="3600000" algn="tl" rotWithShape="0">
                    <a:srgbClr val="000000">
                      <a:alpha val="70000"/>
                    </a:srgbClr>
                  </a:outerShdw>
                </a:effectLst>
              </a:rPr>
              <a:t>Przekleństwa i wulgaryzmy. Ich używanie jest szkodliwe!</a:t>
            </a:r>
          </a:p>
        </p:txBody>
      </p:sp>
      <p:pic>
        <p:nvPicPr>
          <p:cNvPr id="28674" name="Picture 2" descr="Podobny obraz"/>
          <p:cNvPicPr>
            <a:picLocks noChangeAspect="1" noChangeArrowheads="1"/>
          </p:cNvPicPr>
          <p:nvPr/>
        </p:nvPicPr>
        <p:blipFill>
          <a:blip r:embed="rId2"/>
          <a:srcRect/>
          <a:stretch>
            <a:fillRect/>
          </a:stretch>
        </p:blipFill>
        <p:spPr bwMode="auto">
          <a:xfrm>
            <a:off x="3786182" y="4876799"/>
            <a:ext cx="1333500" cy="1981201"/>
          </a:xfrm>
          <a:prstGeom prst="rect">
            <a:avLst/>
          </a:prstGeom>
          <a:noFill/>
        </p:spPr>
      </p:pic>
    </p:spTree>
    <p:extLst>
      <p:ext uri="{BB962C8B-B14F-4D97-AF65-F5344CB8AC3E}">
        <p14:creationId xmlns:p14="http://schemas.microsoft.com/office/powerpoint/2010/main" xmlns="" val="4219679059"/>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Znalezione obrazy dla zapytania wulgaryzmy plakat"/>
          <p:cNvPicPr>
            <a:picLocks noChangeAspect="1" noChangeArrowheads="1"/>
          </p:cNvPicPr>
          <p:nvPr/>
        </p:nvPicPr>
        <p:blipFill>
          <a:blip r:embed="rId2"/>
          <a:srcRect/>
          <a:stretch>
            <a:fillRect/>
          </a:stretch>
        </p:blipFill>
        <p:spPr bwMode="auto">
          <a:xfrm>
            <a:off x="0" y="980728"/>
            <a:ext cx="9144000" cy="4896544"/>
          </a:xfrm>
          <a:prstGeom prst="rect">
            <a:avLst/>
          </a:prstGeom>
          <a:noFill/>
        </p:spPr>
      </p:pic>
    </p:spTree>
    <p:extLst>
      <p:ext uri="{BB962C8B-B14F-4D97-AF65-F5344CB8AC3E}">
        <p14:creationId xmlns:p14="http://schemas.microsoft.com/office/powerpoint/2010/main" xmlns="" val="316013346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78563" y="43543"/>
            <a:ext cx="9001156" cy="1384995"/>
          </a:xfrm>
          <a:prstGeom prst="rect">
            <a:avLst/>
          </a:prstGeom>
        </p:spPr>
        <p:txBody>
          <a:bodyPr wrap="square">
            <a:spAutoFit/>
          </a:bodyPr>
          <a:lstStyle/>
          <a:p>
            <a:r>
              <a:rPr lang="pl-PL" sz="2800" b="1" dirty="0" err="1" smtClean="0">
                <a:solidFill>
                  <a:srgbClr val="00FFFF"/>
                </a:solidFill>
              </a:rPr>
              <a:t>Savoir-vivre</a:t>
            </a:r>
            <a:r>
              <a:rPr lang="pl-PL" sz="2800" b="1" dirty="0" smtClean="0"/>
              <a:t> </a:t>
            </a:r>
            <a:r>
              <a:rPr lang="pl-PL" sz="2800" dirty="0" smtClean="0"/>
              <a:t>–  dobre maniery,  konwenans towarzyski, znajomość obowiązujących zwyczajów , form towarzyskich i reguł grzeczności obowiązujących w danej grupie.</a:t>
            </a:r>
            <a:endParaRPr lang="pl-PL" sz="2800" dirty="0"/>
          </a:p>
        </p:txBody>
      </p:sp>
      <p:sp>
        <p:nvSpPr>
          <p:cNvPr id="5" name="Prostokąt 4"/>
          <p:cNvSpPr/>
          <p:nvPr/>
        </p:nvSpPr>
        <p:spPr>
          <a:xfrm>
            <a:off x="214282" y="2264213"/>
            <a:ext cx="8929718" cy="3908762"/>
          </a:xfrm>
          <a:prstGeom prst="rect">
            <a:avLst/>
          </a:prstGeom>
        </p:spPr>
        <p:txBody>
          <a:bodyPr wrap="square">
            <a:spAutoFit/>
          </a:bodyPr>
          <a:lstStyle/>
          <a:p>
            <a:r>
              <a:rPr lang="pl-PL" sz="2800" dirty="0" smtClean="0"/>
              <a:t>Zasady </a:t>
            </a:r>
            <a:r>
              <a:rPr lang="pl-PL" sz="2800" dirty="0" err="1" smtClean="0"/>
              <a:t>savoir-vivre'u</a:t>
            </a:r>
            <a:r>
              <a:rPr lang="pl-PL" sz="2800" dirty="0" smtClean="0"/>
              <a:t> dotyczą przede wszystkim kilku </a:t>
            </a:r>
          </a:p>
          <a:p>
            <a:r>
              <a:rPr lang="pl-PL" sz="2800" dirty="0" smtClean="0"/>
              <a:t>głównych dziedzin życia:</a:t>
            </a:r>
          </a:p>
          <a:p>
            <a:endParaRPr lang="pl-PL" sz="2400" dirty="0" smtClean="0"/>
          </a:p>
          <a:p>
            <a:r>
              <a:rPr lang="pl-PL" sz="2800" dirty="0" smtClean="0">
                <a:solidFill>
                  <a:srgbClr val="FFFF00"/>
                </a:solidFill>
              </a:rPr>
              <a:t>-</a:t>
            </a:r>
            <a:r>
              <a:rPr lang="pl-PL" sz="2800" dirty="0" smtClean="0"/>
              <a:t> nakrywania, podawania do stołu i jedzenia oraz picia,</a:t>
            </a:r>
          </a:p>
          <a:p>
            <a:r>
              <a:rPr lang="pl-PL" sz="2800" dirty="0" smtClean="0">
                <a:solidFill>
                  <a:srgbClr val="FFFF00"/>
                </a:solidFill>
              </a:rPr>
              <a:t>-</a:t>
            </a:r>
            <a:r>
              <a:rPr lang="pl-PL" sz="2800" dirty="0" smtClean="0"/>
              <a:t> wyglądu, prezencji (np. postawy, higieny) i właściwego ubioru </a:t>
            </a:r>
          </a:p>
          <a:p>
            <a:r>
              <a:rPr lang="pl-PL" sz="2800" dirty="0" smtClean="0">
                <a:solidFill>
                  <a:srgbClr val="FFFF00"/>
                </a:solidFill>
              </a:rPr>
              <a:t>-</a:t>
            </a:r>
            <a:r>
              <a:rPr lang="pl-PL" sz="2800" dirty="0" smtClean="0"/>
              <a:t> form towarzyskich (np. w miejscu pracy, w rodzinie, na przyjęciach),</a:t>
            </a:r>
          </a:p>
          <a:p>
            <a:r>
              <a:rPr lang="pl-PL" sz="2800" dirty="0" smtClean="0">
                <a:solidFill>
                  <a:srgbClr val="FFFF00"/>
                </a:solidFill>
              </a:rPr>
              <a:t>-</a:t>
            </a:r>
            <a:r>
              <a:rPr lang="pl-PL" sz="2800" dirty="0" smtClean="0"/>
              <a:t> zachowania się w szczególnych sytuacjach.</a:t>
            </a:r>
            <a:endParaRPr lang="pl-PL" sz="2800" dirty="0"/>
          </a:p>
        </p:txBody>
      </p:sp>
    </p:spTree>
    <p:extLst>
      <p:ext uri="{BB962C8B-B14F-4D97-AF65-F5344CB8AC3E}">
        <p14:creationId xmlns:p14="http://schemas.microsoft.com/office/powerpoint/2010/main" xmlns="" val="3674614535"/>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11560" y="260648"/>
            <a:ext cx="7715200" cy="1143000"/>
          </a:xfrm>
        </p:spPr>
        <p:txBody>
          <a:bodyPr>
            <a:normAutofit fontScale="90000"/>
          </a:bodyPr>
          <a:lstStyle/>
          <a:p>
            <a:r>
              <a:rPr lang="pl-PL" dirty="0" smtClean="0"/>
              <a:t>Zasady korzystania z Internetu i telefonu komórkowego.</a:t>
            </a:r>
            <a:endParaRPr lang="pl-PL" dirty="0"/>
          </a:p>
        </p:txBody>
      </p:sp>
      <p:pic>
        <p:nvPicPr>
          <p:cNvPr id="4" name="Symbol zastępczy zawartości 3"/>
          <p:cNvPicPr>
            <a:picLocks noGrp="1" noChangeAspect="1"/>
          </p:cNvPicPr>
          <p:nvPr>
            <p:ph idx="1"/>
          </p:nvPr>
        </p:nvPicPr>
        <p:blipFill>
          <a:blip r:embed="rId2"/>
          <a:stretch>
            <a:fillRect/>
          </a:stretch>
        </p:blipFill>
        <p:spPr>
          <a:xfrm>
            <a:off x="1403648" y="1556792"/>
            <a:ext cx="6586658" cy="4939994"/>
          </a:xfrm>
          <a:prstGeom prst="rect">
            <a:avLst/>
          </a:prstGeom>
        </p:spPr>
      </p:pic>
    </p:spTree>
    <p:extLst>
      <p:ext uri="{BB962C8B-B14F-4D97-AF65-F5344CB8AC3E}">
        <p14:creationId xmlns:p14="http://schemas.microsoft.com/office/powerpoint/2010/main" xmlns="" val="853906615"/>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2500298" y="0"/>
            <a:ext cx="3193503" cy="923330"/>
          </a:xfrm>
          <a:prstGeom prst="rect">
            <a:avLst/>
          </a:prstGeom>
          <a:noFill/>
        </p:spPr>
        <p:txBody>
          <a:bodyPr wrap="none" lIns="91440" tIns="45720" rIns="91440" bIns="45720">
            <a:spAutoFit/>
          </a:bodyPr>
          <a:lstStyle/>
          <a:p>
            <a:pPr algn="ctr"/>
            <a:r>
              <a:rPr lang="pl-PL" sz="5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Netykieta</a:t>
            </a:r>
            <a:endParaRPr lang="pl-PL"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9940" name="Picture 4" descr="Znalezione obrazy dla zapytania netykieta gif"/>
          <p:cNvPicPr>
            <a:picLocks noChangeAspect="1" noChangeArrowheads="1"/>
          </p:cNvPicPr>
          <p:nvPr/>
        </p:nvPicPr>
        <p:blipFill>
          <a:blip r:embed="rId2"/>
          <a:srcRect/>
          <a:stretch>
            <a:fillRect/>
          </a:stretch>
        </p:blipFill>
        <p:spPr bwMode="auto">
          <a:xfrm>
            <a:off x="0" y="1"/>
            <a:ext cx="9144000" cy="6858000"/>
          </a:xfrm>
          <a:prstGeom prst="rect">
            <a:avLst/>
          </a:prstGeom>
          <a:noFill/>
        </p:spPr>
      </p:pic>
    </p:spTree>
    <p:extLst>
      <p:ext uri="{BB962C8B-B14F-4D97-AF65-F5344CB8AC3E}">
        <p14:creationId xmlns:p14="http://schemas.microsoft.com/office/powerpoint/2010/main" xmlns="" val="3584918297"/>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85720" y="1357298"/>
            <a:ext cx="8229600" cy="4709160"/>
          </a:xfrm>
        </p:spPr>
        <p:txBody>
          <a:bodyPr>
            <a:normAutofit fontScale="47500" lnSpcReduction="20000"/>
          </a:bodyPr>
          <a:lstStyle/>
          <a:p>
            <a:pPr algn="ctr"/>
            <a:r>
              <a:rPr lang="pl-PL" sz="5100" dirty="0" smtClean="0"/>
              <a:t>Przywiązywanie dużej wagi do posiadania telefonu komórkowego.</a:t>
            </a:r>
          </a:p>
          <a:p>
            <a:pPr algn="ctr"/>
            <a:r>
              <a:rPr lang="pl-PL" sz="5100" dirty="0" smtClean="0"/>
              <a:t>Problem z rozstaniem się z “komórką”.</a:t>
            </a:r>
          </a:p>
          <a:p>
            <a:pPr algn="ctr"/>
            <a:r>
              <a:rPr lang="pl-PL" sz="5100" dirty="0" smtClean="0"/>
              <a:t>W codziennej komunikacji z innymi, telefon komórkowy staje się najważniejszym narzędziem .</a:t>
            </a:r>
          </a:p>
          <a:p>
            <a:pPr algn="ctr"/>
            <a:r>
              <a:rPr lang="pl-PL" sz="5100" dirty="0" smtClean="0"/>
              <a:t>Odczucie głębokiego dyskomfortu w przypadku braku naładowanego telefonu komórkowego, często przejawiającego się złym nastrojem, niepokojem, czasem nawet atakami paniki.</a:t>
            </a:r>
          </a:p>
          <a:p>
            <a:pPr algn="ctr"/>
            <a:r>
              <a:rPr lang="pl-PL" sz="5100" dirty="0" smtClean="0"/>
              <a:t>Używanie telefonu nie jest kierowane koniecznością, lecz czynnikami natury społecznej i emocjonalnej.</a:t>
            </a:r>
          </a:p>
          <a:p>
            <a:pPr algn="ctr"/>
            <a:r>
              <a:rPr lang="pl-PL" sz="5100" dirty="0" smtClean="0"/>
              <a:t>Telefon staje się pośrednikiem w kontaktach z innymi.</a:t>
            </a:r>
          </a:p>
          <a:p>
            <a:pPr algn="ctr"/>
            <a:r>
              <a:rPr lang="pl-PL" sz="5100" dirty="0" smtClean="0"/>
              <a:t>Używanie telefonu komórkowego w celu sprawowania nieustającej kontroli nad obiektem uczuć.</a:t>
            </a:r>
          </a:p>
          <a:p>
            <a:endParaRPr lang="pl-PL" dirty="0"/>
          </a:p>
        </p:txBody>
      </p:sp>
      <p:sp>
        <p:nvSpPr>
          <p:cNvPr id="5" name="Prostokąt 4"/>
          <p:cNvSpPr/>
          <p:nvPr/>
        </p:nvSpPr>
        <p:spPr>
          <a:xfrm>
            <a:off x="0" y="0"/>
            <a:ext cx="9193543" cy="954107"/>
          </a:xfrm>
          <a:prstGeom prst="rect">
            <a:avLst/>
          </a:prstGeom>
          <a:noFill/>
        </p:spPr>
        <p:txBody>
          <a:bodyPr wrap="none" lIns="91440" tIns="45720" rIns="91440" bIns="45720">
            <a:spAutoFit/>
          </a:bodyPr>
          <a:lstStyle/>
          <a:p>
            <a:pPr algn="ctr"/>
            <a:r>
              <a:rPr lang="pl-PL"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Wśród objawów uzależnienia od telefonu komórkowego</a:t>
            </a:r>
            <a:br>
              <a:rPr lang="pl-PL"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pl-PL"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najczęściej spotkamy:</a:t>
            </a:r>
            <a:endParaRPr lang="pl-PL"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xmlns="" val="2436215328"/>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500034" y="1268760"/>
            <a:ext cx="8072494" cy="4154984"/>
          </a:xfrm>
          <a:prstGeom prst="rect">
            <a:avLst/>
          </a:prstGeom>
        </p:spPr>
        <p:txBody>
          <a:bodyPr wrap="square">
            <a:spAutoFit/>
          </a:bodyPr>
          <a:lstStyle/>
          <a:p>
            <a:pPr algn="ctr"/>
            <a:r>
              <a:rPr lang="pl-PL" sz="4000" b="1" dirty="0" smtClean="0"/>
              <a:t> </a:t>
            </a:r>
            <a:endParaRPr lang="pl-PL" sz="4000" dirty="0"/>
          </a:p>
          <a:p>
            <a:pPr algn="ctr"/>
            <a:r>
              <a:rPr lang="pl-PL" sz="2800" dirty="0"/>
              <a:t>Osoby uzależnione od telefonu komórkowego odcinają się stopniowo od świata zewnętrznego i spędzają więcej czasu samotnie. Próbując złagodzić poczucie samotności(do której sami się doprowadzili), spędzają całe godziny korzystając z telefonu. Może to doprowadzić do spaczenia ekspresji emocji w komunikacji werbalnej, a nawet patologicznego pojęcia rozrywki</a:t>
            </a:r>
          </a:p>
        </p:txBody>
      </p:sp>
      <p:sp>
        <p:nvSpPr>
          <p:cNvPr id="2" name="Prostokąt 1"/>
          <p:cNvSpPr/>
          <p:nvPr/>
        </p:nvSpPr>
        <p:spPr>
          <a:xfrm>
            <a:off x="1043608" y="348271"/>
            <a:ext cx="7193102" cy="1446550"/>
          </a:xfrm>
          <a:prstGeom prst="rect">
            <a:avLst/>
          </a:prstGeom>
          <a:noFill/>
        </p:spPr>
        <p:txBody>
          <a:bodyPr wrap="square" lIns="91440" tIns="45720" rIns="91440" bIns="45720">
            <a:spAutoFit/>
          </a:bodyPr>
          <a:lstStyle/>
          <a:p>
            <a:pPr algn="ctr"/>
            <a:r>
              <a:rPr lang="pl-PL"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Skutki uzależnienia od telefonu</a:t>
            </a:r>
          </a:p>
        </p:txBody>
      </p:sp>
    </p:spTree>
    <p:extLst>
      <p:ext uri="{BB962C8B-B14F-4D97-AF65-F5344CB8AC3E}">
        <p14:creationId xmlns:p14="http://schemas.microsoft.com/office/powerpoint/2010/main" xmlns="" val="1779736775"/>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72843" y="1196752"/>
            <a:ext cx="8229600" cy="4525963"/>
          </a:xfrm>
        </p:spPr>
        <p:txBody>
          <a:bodyPr/>
          <a:lstStyle/>
          <a:p>
            <a:pPr algn="ctr"/>
            <a:r>
              <a:rPr lang="pl-PL" dirty="0" smtClean="0"/>
              <a:t>Ubiór mówi za nas zanim naprawdę zdążymy się odezwać. Jest oznaką poszanowania godności własnej i innych.</a:t>
            </a:r>
            <a:endParaRPr lang="pl-PL" dirty="0"/>
          </a:p>
        </p:txBody>
      </p:sp>
      <p:sp>
        <p:nvSpPr>
          <p:cNvPr id="4" name="Prostokąt 3"/>
          <p:cNvSpPr/>
          <p:nvPr/>
        </p:nvSpPr>
        <p:spPr>
          <a:xfrm>
            <a:off x="357158" y="0"/>
            <a:ext cx="8460971" cy="923330"/>
          </a:xfrm>
          <a:prstGeom prst="rect">
            <a:avLst/>
          </a:prstGeom>
          <a:noFill/>
        </p:spPr>
        <p:txBody>
          <a:bodyPr wrap="none" lIns="91440" tIns="45720" rIns="91440" bIns="45720">
            <a:spAutoFit/>
          </a:bodyPr>
          <a:lstStyle/>
          <a:p>
            <a:pPr algn="ctr"/>
            <a:r>
              <a:rPr lang="pl-PL"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Zasady właściwego ubioru</a:t>
            </a:r>
            <a:endParaRPr lang="pl-PL"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098" name="Picture 2" descr="Znalezione obrazy dla zapytania ubrania"/>
          <p:cNvPicPr>
            <a:picLocks noChangeAspect="1" noChangeArrowheads="1"/>
          </p:cNvPicPr>
          <p:nvPr/>
        </p:nvPicPr>
        <p:blipFill>
          <a:blip r:embed="rId2"/>
          <a:srcRect/>
          <a:stretch>
            <a:fillRect/>
          </a:stretch>
        </p:blipFill>
        <p:spPr bwMode="auto">
          <a:xfrm>
            <a:off x="1837280" y="2852936"/>
            <a:ext cx="5500726" cy="3429024"/>
          </a:xfrm>
          <a:prstGeom prst="rect">
            <a:avLst/>
          </a:prstGeom>
          <a:noFill/>
        </p:spPr>
      </p:pic>
    </p:spTree>
    <p:extLst>
      <p:ext uri="{BB962C8B-B14F-4D97-AF65-F5344CB8AC3E}">
        <p14:creationId xmlns:p14="http://schemas.microsoft.com/office/powerpoint/2010/main" xmlns="" val="3963481396"/>
      </p:ext>
    </p:extLst>
  </p:cSld>
  <p:clrMapOvr>
    <a:masterClrMapping/>
  </p:clrMapOvr>
  <mc:AlternateContent xmlns:mc="http://schemas.openxmlformats.org/markup-compatibility/2006">
    <mc:Choice xmlns:p14="http://schemas.microsoft.com/office/powerpoint/2010/main" xmlns="" Requires="p14">
      <p:transition spd="slow" p14:dur="1750">
        <p14:reveal/>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28596" y="1000108"/>
            <a:ext cx="7959828" cy="4157084"/>
          </a:xfrm>
        </p:spPr>
        <p:txBody>
          <a:bodyPr/>
          <a:lstStyle/>
          <a:p>
            <a:r>
              <a:rPr lang="pl-PL" dirty="0" smtClean="0"/>
              <a:t>Ubrania powinny być czyste i wyprasowane,</a:t>
            </a:r>
          </a:p>
          <a:p>
            <a:r>
              <a:rPr lang="pl-PL" dirty="0" smtClean="0"/>
              <a:t>Nie sugerujemy się wyłącznie modą,</a:t>
            </a:r>
          </a:p>
          <a:p>
            <a:r>
              <a:rPr lang="pl-PL" dirty="0" smtClean="0"/>
              <a:t>Dobieramy ubiór do okazji,</a:t>
            </a:r>
          </a:p>
          <a:p>
            <a:r>
              <a:rPr lang="pl-PL" dirty="0" smtClean="0"/>
              <a:t>Dodatki powinny  </a:t>
            </a:r>
          </a:p>
          <a:p>
            <a:pPr marL="0" indent="0">
              <a:buNone/>
            </a:pPr>
            <a:r>
              <a:rPr lang="pl-PL" dirty="0" smtClean="0"/>
              <a:t>    być dobrane </a:t>
            </a:r>
          </a:p>
          <a:p>
            <a:pPr marL="0" indent="0">
              <a:buNone/>
            </a:pPr>
            <a:r>
              <a:rPr lang="pl-PL" dirty="0" smtClean="0"/>
              <a:t>    odpowiednio do  </a:t>
            </a:r>
          </a:p>
          <a:p>
            <a:pPr marL="0" indent="0">
              <a:buNone/>
            </a:pPr>
            <a:r>
              <a:rPr lang="pl-PL" dirty="0" smtClean="0"/>
              <a:t>    stroju i okazji.</a:t>
            </a:r>
          </a:p>
          <a:p>
            <a:endParaRPr lang="pl-PL" dirty="0"/>
          </a:p>
        </p:txBody>
      </p:sp>
      <p:sp>
        <p:nvSpPr>
          <p:cNvPr id="4" name="Prostokąt 3"/>
          <p:cNvSpPr/>
          <p:nvPr/>
        </p:nvSpPr>
        <p:spPr>
          <a:xfrm>
            <a:off x="2143108" y="0"/>
            <a:ext cx="4583307" cy="923330"/>
          </a:xfrm>
          <a:prstGeom prst="rect">
            <a:avLst/>
          </a:prstGeom>
          <a:noFill/>
        </p:spPr>
        <p:txBody>
          <a:bodyPr wrap="none" lIns="91440" tIns="45720" rIns="91440" bIns="45720">
            <a:spAutoFit/>
          </a:bodyPr>
          <a:lstStyle/>
          <a:p>
            <a:pPr algn="ctr"/>
            <a:r>
              <a:rPr lang="pl-PL"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Jak się ubierać</a:t>
            </a:r>
            <a:endParaRPr lang="pl-PL"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074" name="Picture 2" descr="Znalezione obrazy dla zapytania jak sie ubierac"/>
          <p:cNvPicPr>
            <a:picLocks noChangeAspect="1" noChangeArrowheads="1"/>
          </p:cNvPicPr>
          <p:nvPr/>
        </p:nvPicPr>
        <p:blipFill>
          <a:blip r:embed="rId2"/>
          <a:srcRect/>
          <a:stretch>
            <a:fillRect/>
          </a:stretch>
        </p:blipFill>
        <p:spPr bwMode="auto">
          <a:xfrm>
            <a:off x="3851920" y="2924944"/>
            <a:ext cx="5000660" cy="3620479"/>
          </a:xfrm>
          <a:prstGeom prst="rect">
            <a:avLst/>
          </a:prstGeom>
          <a:noFill/>
        </p:spPr>
      </p:pic>
    </p:spTree>
    <p:extLst>
      <p:ext uri="{BB962C8B-B14F-4D97-AF65-F5344CB8AC3E}">
        <p14:creationId xmlns:p14="http://schemas.microsoft.com/office/powerpoint/2010/main" xmlns="" val="902581874"/>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sp>
        <p:nvSpPr>
          <p:cNvPr id="3" name="Symbol zastępczy zawartości 2"/>
          <p:cNvSpPr>
            <a:spLocks noGrp="1"/>
          </p:cNvSpPr>
          <p:nvPr>
            <p:ph idx="1"/>
          </p:nvPr>
        </p:nvSpPr>
        <p:spPr/>
        <p:txBody>
          <a:bodyPr/>
          <a:lstStyle/>
          <a:p>
            <a:pPr>
              <a:buNone/>
            </a:pPr>
            <a:r>
              <a:rPr lang="pl-PL" b="1" dirty="0" smtClean="0"/>
              <a:t>Moda</a:t>
            </a:r>
            <a:r>
              <a:rPr lang="pl-PL" dirty="0" smtClean="0"/>
              <a:t> - w potocznym rozumieniu oznacza potrzebę naśladowania innych, najczęściej jest widoczna w ubiorze. </a:t>
            </a:r>
          </a:p>
          <a:p>
            <a:pPr>
              <a:buNone/>
            </a:pPr>
            <a:r>
              <a:rPr lang="pl-PL" b="1" dirty="0" smtClean="0"/>
              <a:t>Elegancja-</a:t>
            </a:r>
            <a:r>
              <a:rPr lang="pl-PL" dirty="0" smtClean="0"/>
              <a:t> to „dobry” , wyszukany smak w ubiorze, wytworność w zachowaniu się, wykwintność jakichś przedmiotów.</a:t>
            </a:r>
            <a:endParaRPr lang="pl-PL" dirty="0"/>
          </a:p>
        </p:txBody>
      </p:sp>
      <p:sp>
        <p:nvSpPr>
          <p:cNvPr id="4" name="Prostokąt 3"/>
          <p:cNvSpPr/>
          <p:nvPr/>
        </p:nvSpPr>
        <p:spPr>
          <a:xfrm>
            <a:off x="1619672" y="476672"/>
            <a:ext cx="5491568"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pl-PL"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Moda a Elegancja </a:t>
            </a:r>
            <a:endParaRPr lang="pl-PL"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sp>
        <p:nvSpPr>
          <p:cNvPr id="4" name="Prostokąt 3"/>
          <p:cNvSpPr/>
          <p:nvPr/>
        </p:nvSpPr>
        <p:spPr>
          <a:xfrm>
            <a:off x="323528" y="332656"/>
            <a:ext cx="8234498" cy="923330"/>
          </a:xfrm>
          <a:prstGeom prst="rect">
            <a:avLst/>
          </a:prstGeom>
          <a:noFill/>
        </p:spPr>
        <p:txBody>
          <a:bodyPr wrap="none" lIns="91440" tIns="45720" rIns="91440" bIns="45720">
            <a:spAutoFit/>
          </a:bodyPr>
          <a:lstStyle/>
          <a:p>
            <a:pPr algn="ctr"/>
            <a:r>
              <a:rPr lang="pl-PL"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Moda na przestrzeni lat</a:t>
            </a:r>
            <a:endParaRPr lang="pl-PL"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56425" y="2204864"/>
            <a:ext cx="2437282" cy="25748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57478" y="1844824"/>
            <a:ext cx="1900547" cy="40122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89029" y="1844824"/>
            <a:ext cx="2272174" cy="31211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069472" y="5186221"/>
            <a:ext cx="1586953" cy="14038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4000393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79526"/>
            <a:ext cx="8229600" cy="1143000"/>
          </a:xfrm>
        </p:spPr>
        <p:txBody>
          <a:bodyPr/>
          <a:lstStyle/>
          <a:p>
            <a:r>
              <a:rPr lang="pl-PL" dirty="0" smtClean="0"/>
              <a:t> </a:t>
            </a:r>
            <a:endParaRPr lang="pl-PL" dirty="0"/>
          </a:p>
        </p:txBody>
      </p:sp>
      <p:sp>
        <p:nvSpPr>
          <p:cNvPr id="4" name="Prostokąt 3"/>
          <p:cNvSpPr/>
          <p:nvPr/>
        </p:nvSpPr>
        <p:spPr>
          <a:xfrm>
            <a:off x="2286000" y="2413338"/>
            <a:ext cx="4572000" cy="369332"/>
          </a:xfrm>
          <a:prstGeom prst="rect">
            <a:avLst/>
          </a:prstGeom>
        </p:spPr>
        <p:txBody>
          <a:bodyPr>
            <a:spAutoFit/>
          </a:bodyPr>
          <a:lstStyle/>
          <a:p>
            <a:r>
              <a:rPr lang="pl-PL" dirty="0" smtClean="0"/>
              <a:t> </a:t>
            </a:r>
            <a:endParaRPr lang="pl-PL" dirty="0"/>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987824" y="2132856"/>
            <a:ext cx="5418121" cy="41280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Prostokąt 4"/>
          <p:cNvSpPr/>
          <p:nvPr/>
        </p:nvSpPr>
        <p:spPr>
          <a:xfrm>
            <a:off x="1187624" y="1063474"/>
            <a:ext cx="7344816" cy="1384995"/>
          </a:xfrm>
          <a:prstGeom prst="rect">
            <a:avLst/>
          </a:prstGeom>
        </p:spPr>
        <p:txBody>
          <a:bodyPr wrap="square">
            <a:spAutoFit/>
          </a:bodyPr>
          <a:lstStyle/>
          <a:p>
            <a:r>
              <a:rPr lang="pl-PL" sz="2800" dirty="0"/>
              <a:t>M</a:t>
            </a:r>
            <a:r>
              <a:rPr lang="pl-PL" sz="2800" dirty="0" smtClean="0"/>
              <a:t>ężczyźni zaczęli ubierać się w klasyczne ciasne marynarki, z podkreślonymi taliami (tzw. </a:t>
            </a:r>
            <a:r>
              <a:rPr lang="pl-PL" sz="2800" dirty="0" err="1" smtClean="0"/>
              <a:t>Jazzówki</a:t>
            </a:r>
            <a:r>
              <a:rPr lang="pl-PL" sz="2800" dirty="0" smtClean="0"/>
              <a:t>)</a:t>
            </a:r>
            <a:endParaRPr lang="pl-PL" sz="2800" dirty="0"/>
          </a:p>
        </p:txBody>
      </p:sp>
      <p:sp>
        <p:nvSpPr>
          <p:cNvPr id="6" name="Prostokąt 5"/>
          <p:cNvSpPr/>
          <p:nvPr/>
        </p:nvSpPr>
        <p:spPr>
          <a:xfrm>
            <a:off x="1385747" y="24059"/>
            <a:ext cx="6948569" cy="923330"/>
          </a:xfrm>
          <a:prstGeom prst="rect">
            <a:avLst/>
          </a:prstGeom>
          <a:noFill/>
        </p:spPr>
        <p:txBody>
          <a:bodyPr wrap="none" lIns="91440" tIns="45720" rIns="91440" bIns="45720">
            <a:spAutoFit/>
          </a:bodyPr>
          <a:lstStyle/>
          <a:p>
            <a:pPr algn="ctr"/>
            <a:r>
              <a:rPr lang="pl-PL" sz="5400" b="1" cap="none" spc="300" dirty="0" smtClean="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rPr>
              <a:t>Lata 20 moda męska </a:t>
            </a:r>
            <a:endParaRPr lang="pl-PL" sz="5400" b="1" cap="none"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endParaRPr>
          </a:p>
        </p:txBody>
      </p:sp>
    </p:spTree>
    <p:extLst>
      <p:ext uri="{BB962C8B-B14F-4D97-AF65-F5344CB8AC3E}">
        <p14:creationId xmlns:p14="http://schemas.microsoft.com/office/powerpoint/2010/main" xmlns="" val="249499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171400"/>
            <a:ext cx="8229600" cy="1143000"/>
          </a:xfrm>
        </p:spPr>
        <p:txBody>
          <a:bodyPr/>
          <a:lstStyle/>
          <a:p>
            <a:r>
              <a:rPr lang="pl-PL" dirty="0" smtClean="0"/>
              <a:t> </a:t>
            </a:r>
            <a:endParaRPr lang="pl-PL" dirty="0"/>
          </a:p>
        </p:txBody>
      </p:sp>
      <p:sp>
        <p:nvSpPr>
          <p:cNvPr id="3" name="Symbol zastępczy zawartości 2"/>
          <p:cNvSpPr>
            <a:spLocks noGrp="1"/>
          </p:cNvSpPr>
          <p:nvPr>
            <p:ph idx="1"/>
          </p:nvPr>
        </p:nvSpPr>
        <p:spPr>
          <a:xfrm>
            <a:off x="357158" y="928670"/>
            <a:ext cx="8352928" cy="1800200"/>
          </a:xfrm>
        </p:spPr>
        <p:txBody>
          <a:bodyPr>
            <a:normAutofit fontScale="92500" lnSpcReduction="10000"/>
          </a:bodyPr>
          <a:lstStyle/>
          <a:p>
            <a:r>
              <a:rPr lang="pl-PL" dirty="0" smtClean="0"/>
              <a:t>Kobiety  wyzwoliły  się z ubrań krępujących ruchy i niewygodnych. Królowały fasony w kształcie litery H, czyli proste sukienki z nisko osadzonym stanem. O podkreśleniu talii można było zapomnieć. </a:t>
            </a:r>
            <a:endParaRPr lang="pl-PL"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28728" y="2643182"/>
            <a:ext cx="5848107" cy="40410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Prostokąt 3"/>
          <p:cNvSpPr/>
          <p:nvPr/>
        </p:nvSpPr>
        <p:spPr>
          <a:xfrm>
            <a:off x="1261026" y="-5716"/>
            <a:ext cx="6583084" cy="923330"/>
          </a:xfrm>
          <a:prstGeom prst="rect">
            <a:avLst/>
          </a:prstGeom>
          <a:noFill/>
        </p:spPr>
        <p:txBody>
          <a:bodyPr wrap="none" lIns="91440" tIns="45720" rIns="91440" bIns="45720">
            <a:spAutoFit/>
          </a:bodyPr>
          <a:lstStyle/>
          <a:p>
            <a:pPr algn="ctr"/>
            <a:r>
              <a:rPr lang="pl-PL"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Lata 20 moda damska </a:t>
            </a:r>
            <a:endParaRPr lang="pl-PL"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xmlns="" val="2610403848"/>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500034" y="0"/>
            <a:ext cx="8182048" cy="923330"/>
          </a:xfrm>
          <a:prstGeom prst="rect">
            <a:avLst/>
          </a:prstGeom>
          <a:noFill/>
        </p:spPr>
        <p:txBody>
          <a:bodyPr wrap="none" lIns="91440" tIns="45720" rIns="91440" bIns="45720">
            <a:spAutoFit/>
          </a:bodyPr>
          <a:lstStyle/>
          <a:p>
            <a:pPr algn="ctr"/>
            <a:r>
              <a:rPr lang="pl-PL"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Kultura dnia codziennego</a:t>
            </a:r>
            <a:endParaRPr lang="pl-PL"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242" name="AutoShape 2" descr="Znalezione obrazy dla zapytania savoir vivre zasad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0244" name="AutoShape 4" descr="Znalezione obrazy dla zapytania savoir vivre zasad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10246" name="Picture 6" descr="Znalezione obrazy dla zapytania savoir vivre zasady"/>
          <p:cNvPicPr>
            <a:picLocks noChangeAspect="1" noChangeArrowheads="1"/>
          </p:cNvPicPr>
          <p:nvPr/>
        </p:nvPicPr>
        <p:blipFill>
          <a:blip r:embed="rId2"/>
          <a:srcRect/>
          <a:stretch>
            <a:fillRect/>
          </a:stretch>
        </p:blipFill>
        <p:spPr bwMode="auto">
          <a:xfrm>
            <a:off x="0" y="-1"/>
            <a:ext cx="9144000" cy="6858001"/>
          </a:xfrm>
          <a:prstGeom prst="rect">
            <a:avLst/>
          </a:prstGeom>
          <a:noFill/>
        </p:spPr>
      </p:pic>
    </p:spTree>
    <p:extLst>
      <p:ext uri="{BB962C8B-B14F-4D97-AF65-F5344CB8AC3E}">
        <p14:creationId xmlns:p14="http://schemas.microsoft.com/office/powerpoint/2010/main" xmlns="" val="198960005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26955" y="764704"/>
            <a:ext cx="8229600" cy="3589859"/>
          </a:xfrm>
        </p:spPr>
        <p:txBody>
          <a:bodyPr>
            <a:normAutofit/>
          </a:bodyPr>
          <a:lstStyle/>
          <a:p>
            <a:r>
              <a:rPr lang="pl-PL" sz="2800" dirty="0" smtClean="0"/>
              <a:t>Na wieczorne wyjścia kobiety wybierały krótkie suknie lub sukienki z frędzlami (tzw. flappery), szale z piór, korale, buty na niezbyt wysokim obcasie.  </a:t>
            </a:r>
            <a:endParaRPr lang="pl-PL"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9954" y="2564904"/>
            <a:ext cx="7333926" cy="37219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9762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164" y="0"/>
            <a:ext cx="8229600" cy="1143000"/>
          </a:xfrm>
        </p:spPr>
        <p:txBody>
          <a:bodyPr/>
          <a:lstStyle/>
          <a:p>
            <a:r>
              <a:rPr lang="pl-PL" dirty="0" smtClean="0"/>
              <a:t> </a:t>
            </a:r>
            <a:endParaRPr lang="pl-PL" dirty="0"/>
          </a:p>
        </p:txBody>
      </p:sp>
      <p:sp>
        <p:nvSpPr>
          <p:cNvPr id="3" name="Symbol zastępczy zawartości 2"/>
          <p:cNvSpPr>
            <a:spLocks noGrp="1"/>
          </p:cNvSpPr>
          <p:nvPr>
            <p:ph idx="1"/>
          </p:nvPr>
        </p:nvSpPr>
        <p:spPr>
          <a:xfrm>
            <a:off x="395164" y="976464"/>
            <a:ext cx="8569324" cy="2060814"/>
          </a:xfrm>
        </p:spPr>
        <p:txBody>
          <a:bodyPr>
            <a:normAutofit fontScale="92500"/>
          </a:bodyPr>
          <a:lstStyle/>
          <a:p>
            <a:pPr marL="0" indent="0">
              <a:buNone/>
            </a:pPr>
            <a:r>
              <a:rPr lang="pl-PL" sz="2800" dirty="0" smtClean="0"/>
              <a:t>Głównymi trendami w garderobie damskiej były podkreślające talię sukienki. Wciąż nowością były spodnie, jednak kobiety odważały się przełamać stereotyp, że to ubranie jest zarezerwowane dla mężczyzn</a:t>
            </a:r>
            <a:r>
              <a:rPr lang="pl-PL" dirty="0" smtClean="0"/>
              <a:t>.</a:t>
            </a:r>
            <a:endParaRPr lang="pl-PL"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817071" y="2401121"/>
            <a:ext cx="3092919" cy="30929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Prostokąt 3"/>
          <p:cNvSpPr/>
          <p:nvPr/>
        </p:nvSpPr>
        <p:spPr>
          <a:xfrm>
            <a:off x="4817071" y="5661248"/>
            <a:ext cx="3312368" cy="646331"/>
          </a:xfrm>
          <a:prstGeom prst="rect">
            <a:avLst/>
          </a:prstGeom>
        </p:spPr>
        <p:txBody>
          <a:bodyPr wrap="square">
            <a:spAutoFit/>
          </a:bodyPr>
          <a:lstStyle/>
          <a:p>
            <a:r>
              <a:rPr lang="pl-PL" dirty="0" smtClean="0"/>
              <a:t>Sukienka w groszki to jeden z wiodących trendów tego okresu. </a:t>
            </a:r>
            <a:endParaRPr lang="pl-PL"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44" y="3118616"/>
            <a:ext cx="3522131" cy="2880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Prostokąt 4"/>
          <p:cNvSpPr/>
          <p:nvPr/>
        </p:nvSpPr>
        <p:spPr>
          <a:xfrm>
            <a:off x="3059832" y="116632"/>
            <a:ext cx="2404504"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pl-PL"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Lata 40 </a:t>
            </a:r>
            <a:endParaRPr lang="pl-PL"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Tree>
    <p:extLst>
      <p:ext uri="{BB962C8B-B14F-4D97-AF65-F5344CB8AC3E}">
        <p14:creationId xmlns:p14="http://schemas.microsoft.com/office/powerpoint/2010/main" xmlns="" val="121287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122"/>
                                        </p:tgtEl>
                                        <p:attrNameLst>
                                          <p:attrName>r</p:attrName>
                                        </p:attrNameLst>
                                      </p:cBhvr>
                                    </p:animRot>
                                    <p:animRot by="-240000">
                                      <p:cBhvr>
                                        <p:cTn id="7" dur="200" fill="hold">
                                          <p:stCondLst>
                                            <p:cond delay="200"/>
                                          </p:stCondLst>
                                        </p:cTn>
                                        <p:tgtEl>
                                          <p:spTgt spid="5122"/>
                                        </p:tgtEl>
                                        <p:attrNameLst>
                                          <p:attrName>r</p:attrName>
                                        </p:attrNameLst>
                                      </p:cBhvr>
                                    </p:animRot>
                                    <p:animRot by="240000">
                                      <p:cBhvr>
                                        <p:cTn id="8" dur="200" fill="hold">
                                          <p:stCondLst>
                                            <p:cond delay="400"/>
                                          </p:stCondLst>
                                        </p:cTn>
                                        <p:tgtEl>
                                          <p:spTgt spid="5122"/>
                                        </p:tgtEl>
                                        <p:attrNameLst>
                                          <p:attrName>r</p:attrName>
                                        </p:attrNameLst>
                                      </p:cBhvr>
                                    </p:animRot>
                                    <p:animRot by="-240000">
                                      <p:cBhvr>
                                        <p:cTn id="9" dur="200" fill="hold">
                                          <p:stCondLst>
                                            <p:cond delay="600"/>
                                          </p:stCondLst>
                                        </p:cTn>
                                        <p:tgtEl>
                                          <p:spTgt spid="5122"/>
                                        </p:tgtEl>
                                        <p:attrNameLst>
                                          <p:attrName>r</p:attrName>
                                        </p:attrNameLst>
                                      </p:cBhvr>
                                    </p:animRot>
                                    <p:animRot by="120000">
                                      <p:cBhvr>
                                        <p:cTn id="10" dur="200" fill="hold">
                                          <p:stCondLst>
                                            <p:cond delay="800"/>
                                          </p:stCondLst>
                                        </p:cTn>
                                        <p:tgtEl>
                                          <p:spTgt spid="51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0"/>
            <a:ext cx="8229600" cy="1143000"/>
          </a:xfrm>
        </p:spPr>
        <p:txBody>
          <a:bodyPr/>
          <a:lstStyle/>
          <a:p>
            <a:r>
              <a:rPr lang="pl-PL" dirty="0" smtClean="0"/>
              <a:t>                       </a:t>
            </a:r>
            <a:r>
              <a:rPr lang="pl-PL"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Lata 40</a:t>
            </a:r>
            <a:endParaRPr lang="pl-PL"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Symbol zastępczy zawartości 2"/>
          <p:cNvSpPr>
            <a:spLocks noGrp="1"/>
          </p:cNvSpPr>
          <p:nvPr>
            <p:ph idx="1"/>
          </p:nvPr>
        </p:nvSpPr>
        <p:spPr>
          <a:xfrm>
            <a:off x="601216" y="1627395"/>
            <a:ext cx="8229600" cy="4525963"/>
          </a:xfrm>
        </p:spPr>
        <p:txBody>
          <a:bodyPr/>
          <a:lstStyle/>
          <a:p>
            <a:pPr marL="0" indent="0">
              <a:buNone/>
            </a:pPr>
            <a:r>
              <a:rPr lang="pl-PL" dirty="0" smtClean="0"/>
              <a:t> </a:t>
            </a:r>
          </a:p>
          <a:p>
            <a:endParaRPr lang="pl-PL" dirty="0"/>
          </a:p>
        </p:txBody>
      </p:sp>
      <p:sp>
        <p:nvSpPr>
          <p:cNvPr id="4" name="Prostokąt 3"/>
          <p:cNvSpPr/>
          <p:nvPr/>
        </p:nvSpPr>
        <p:spPr>
          <a:xfrm>
            <a:off x="4857752" y="1285860"/>
            <a:ext cx="3707904" cy="4955203"/>
          </a:xfrm>
          <a:prstGeom prst="rect">
            <a:avLst/>
          </a:prstGeom>
        </p:spPr>
        <p:txBody>
          <a:bodyPr wrap="square">
            <a:prstTxWarp prst="textPlain">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pl-PL" sz="2800" b="1" cap="all" dirty="0" smtClean="0">
                <a:ln w="0"/>
                <a:effectLst/>
              </a:rPr>
              <a:t>W latach 40. wszystko się zmienia.   Pojawiają się jednorzędowe kurtki, mankiety i plisy. Wszystko to staje się normą. Chłopcy wracają z wojny i furorę robi wielkomiejski szyk. Szerokie klapy i kołnierze, garnitury.</a:t>
            </a:r>
          </a:p>
          <a:p>
            <a:endParaRPr lang="pl-PL"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r>
              <a:rPr lang="pl-PL"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endParaRPr lang="pl-PL"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5" name="Prostokąt 4"/>
          <p:cNvSpPr/>
          <p:nvPr/>
        </p:nvSpPr>
        <p:spPr>
          <a:xfrm>
            <a:off x="3851920" y="4153148"/>
            <a:ext cx="4572000" cy="923330"/>
          </a:xfrm>
          <a:prstGeom prst="rect">
            <a:avLst/>
          </a:prstGeom>
        </p:spPr>
        <p:txBody>
          <a:bodyPr>
            <a:spAutoFit/>
          </a:bodyPr>
          <a:lstStyle/>
          <a:p>
            <a:r>
              <a:rPr lang="pl-PL" dirty="0" smtClean="0"/>
              <a:t> </a:t>
            </a:r>
          </a:p>
          <a:p>
            <a:endParaRPr lang="pl-PL" dirty="0" smtClean="0"/>
          </a:p>
          <a:p>
            <a:r>
              <a:rPr lang="pl-PL" dirty="0" smtClean="0"/>
              <a:t> </a:t>
            </a:r>
            <a:endParaRPr lang="pl-PL"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0343" y="391965"/>
            <a:ext cx="3744416" cy="58968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Prostokąt 5"/>
          <p:cNvSpPr/>
          <p:nvPr/>
        </p:nvSpPr>
        <p:spPr>
          <a:xfrm>
            <a:off x="4401120" y="2136338"/>
            <a:ext cx="341760" cy="923330"/>
          </a:xfrm>
          <a:prstGeom prst="rect">
            <a:avLst/>
          </a:prstGeom>
          <a:noFill/>
        </p:spPr>
        <p:txBody>
          <a:bodyPr wrap="none" lIns="91440" tIns="45720" rIns="91440" bIns="45720">
            <a:spAutoFit/>
          </a:bodyPr>
          <a:lstStyle/>
          <a:p>
            <a:pPr algn="ctr"/>
            <a:r>
              <a:rPr lang="pl-PL"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endParaRPr lang="pl-PL"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xmlns="" val="2198808227"/>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1000" fill="hold"/>
                                        <p:tgtEl>
                                          <p:spTgt spid="6147"/>
                                        </p:tgtEl>
                                        <p:attrNameLst>
                                          <p:attrName>ppt_w</p:attrName>
                                        </p:attrNameLst>
                                      </p:cBhvr>
                                      <p:tavLst>
                                        <p:tav tm="0">
                                          <p:val>
                                            <p:fltVal val="0"/>
                                          </p:val>
                                        </p:tav>
                                        <p:tav tm="100000">
                                          <p:val>
                                            <p:strVal val="#ppt_w"/>
                                          </p:val>
                                        </p:tav>
                                      </p:tavLst>
                                    </p:anim>
                                    <p:anim calcmode="lin" valueType="num">
                                      <p:cBhvr>
                                        <p:cTn id="8" dur="1000" fill="hold"/>
                                        <p:tgtEl>
                                          <p:spTgt spid="6147"/>
                                        </p:tgtEl>
                                        <p:attrNameLst>
                                          <p:attrName>ppt_h</p:attrName>
                                        </p:attrNameLst>
                                      </p:cBhvr>
                                      <p:tavLst>
                                        <p:tav tm="0">
                                          <p:val>
                                            <p:fltVal val="0"/>
                                          </p:val>
                                        </p:tav>
                                        <p:tav tm="100000">
                                          <p:val>
                                            <p:strVal val="#ppt_h"/>
                                          </p:val>
                                        </p:tav>
                                      </p:tavLst>
                                    </p:anim>
                                    <p:anim calcmode="lin" valueType="num">
                                      <p:cBhvr>
                                        <p:cTn id="9" dur="1000" fill="hold"/>
                                        <p:tgtEl>
                                          <p:spTgt spid="6147"/>
                                        </p:tgtEl>
                                        <p:attrNameLst>
                                          <p:attrName>style.rotation</p:attrName>
                                        </p:attrNameLst>
                                      </p:cBhvr>
                                      <p:tavLst>
                                        <p:tav tm="0">
                                          <p:val>
                                            <p:fltVal val="90"/>
                                          </p:val>
                                        </p:tav>
                                        <p:tav tm="100000">
                                          <p:val>
                                            <p:fltVal val="0"/>
                                          </p:val>
                                        </p:tav>
                                      </p:tavLst>
                                    </p:anim>
                                    <p:animEffect transition="in" filter="fade">
                                      <p:cBhvr>
                                        <p:cTn id="10" dur="1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63688" y="260648"/>
            <a:ext cx="6120680" cy="1143000"/>
          </a:xfrm>
          <a:blipFill dpi="0" rotWithShape="1">
            <a:blip r:embed="rId2">
              <a:extLst>
                <a:ext uri="{28A0092B-C50C-407E-A947-70E740481C1C}">
                  <a14:useLocalDpi xmlns:a14="http://schemas.microsoft.com/office/drawing/2010/main" xmlns="" val="0"/>
                </a:ext>
              </a:extLst>
            </a:blip>
            <a:srcRect/>
            <a:stretch>
              <a:fillRect/>
            </a:stretch>
          </a:blipFill>
        </p:spPr>
        <p:txBody>
          <a:bodyPr/>
          <a:lstStyle/>
          <a:p>
            <a:r>
              <a:rPr lang="pl-PL" dirty="0" smtClean="0">
                <a:solidFill>
                  <a:schemeClr val="bg1"/>
                </a:solidFill>
              </a:rPr>
              <a:t>Lata 60- lata hipisowskie</a:t>
            </a:r>
            <a:endParaRPr lang="pl-PL" dirty="0">
              <a:solidFill>
                <a:schemeClr val="bg1"/>
              </a:solidFill>
            </a:endParaRPr>
          </a:p>
        </p:txBody>
      </p:sp>
      <p:sp>
        <p:nvSpPr>
          <p:cNvPr id="3" name="Symbol zastępczy zawartości 2"/>
          <p:cNvSpPr>
            <a:spLocks noGrp="1"/>
          </p:cNvSpPr>
          <p:nvPr>
            <p:ph idx="1"/>
          </p:nvPr>
        </p:nvSpPr>
        <p:spPr>
          <a:xfrm>
            <a:off x="457200" y="1600201"/>
            <a:ext cx="7931224" cy="1352005"/>
          </a:xfrm>
        </p:spPr>
        <p:txBody>
          <a:bodyPr>
            <a:normAutofit fontScale="70000" lnSpcReduction="20000"/>
          </a:bodyPr>
          <a:lstStyle/>
          <a:p>
            <a:r>
              <a:rPr lang="pl-PL" dirty="0" smtClean="0"/>
              <a:t> Elementem wyróżniającym Hipisów były kolorowe ubrania, najczęściej z motywami kwiatowymi, do tego koniecznie spodnie dzwony, okulary lenonki oraz etniczne koszule. Były to stroje proste i niedrogie, poprzez ubranie Hipisi wyrażali siebie.</a:t>
            </a:r>
            <a:endParaRPr lang="pl-PL"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250" y="2993955"/>
            <a:ext cx="3577036" cy="35770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067944" y="2995740"/>
            <a:ext cx="4392488" cy="3292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12129358"/>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3528" y="188640"/>
            <a:ext cx="8518748" cy="1143000"/>
          </a:xfrm>
        </p:spPr>
        <p:style>
          <a:lnRef idx="1">
            <a:schemeClr val="accent5"/>
          </a:lnRef>
          <a:fillRef idx="2">
            <a:schemeClr val="accent5"/>
          </a:fillRef>
          <a:effectRef idx="1">
            <a:schemeClr val="accent5"/>
          </a:effectRef>
          <a:fontRef idx="minor">
            <a:schemeClr val="dk1"/>
          </a:fontRef>
        </p:style>
        <p:txBody>
          <a:bodyPr/>
          <a:lstStyle/>
          <a:p>
            <a:r>
              <a:rPr lang="pl-PL" dirty="0" smtClean="0"/>
              <a:t>Lata 80 </a:t>
            </a:r>
            <a:endParaRPr lang="pl-PL" dirty="0"/>
          </a:p>
        </p:txBody>
      </p:sp>
      <p:sp>
        <p:nvSpPr>
          <p:cNvPr id="3" name="Symbol zastępczy zawartości 2"/>
          <p:cNvSpPr>
            <a:spLocks noGrp="1"/>
          </p:cNvSpPr>
          <p:nvPr>
            <p:ph idx="1"/>
          </p:nvPr>
        </p:nvSpPr>
        <p:spPr>
          <a:xfrm>
            <a:off x="457200" y="1600200"/>
            <a:ext cx="3898776" cy="4565103"/>
          </a:xfrm>
        </p:spPr>
        <p:txBody>
          <a:bodyPr>
            <a:normAutofit lnSpcReduction="10000"/>
          </a:bodyPr>
          <a:lstStyle/>
          <a:p>
            <a:pPr marL="0" indent="0">
              <a:buNone/>
            </a:pPr>
            <a:r>
              <a:rPr lang="pl-PL" dirty="0" smtClean="0"/>
              <a:t>W latach 80. władzę w męskim świecie mody objęły szerokie ramiona oraz szelki. Królowały odważne kolory i graficzne wzory i mimo wszystko szybko zyskały zaufanie wśród mężczyzn. </a:t>
            </a:r>
            <a:endParaRPr lang="pl-PL" dirty="0"/>
          </a:p>
        </p:txBody>
      </p:sp>
      <p:pic>
        <p:nvPicPr>
          <p:cNvPr id="7172" name="Picture 4"/>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3635" b="7172"/>
          <a:stretch/>
        </p:blipFill>
        <p:spPr bwMode="auto">
          <a:xfrm>
            <a:off x="4752406" y="1484784"/>
            <a:ext cx="3936375" cy="23513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847" t="20380" r="2847" b="6585"/>
          <a:stretch/>
        </p:blipFill>
        <p:spPr bwMode="auto">
          <a:xfrm>
            <a:off x="4717112" y="3933056"/>
            <a:ext cx="3756741" cy="2649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34256499"/>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sp>
        <p:nvSpPr>
          <p:cNvPr id="3" name="Symbol zastępczy zawartości 2"/>
          <p:cNvSpPr>
            <a:spLocks noGrp="1"/>
          </p:cNvSpPr>
          <p:nvPr>
            <p:ph idx="1"/>
          </p:nvPr>
        </p:nvSpPr>
        <p:spPr>
          <a:xfrm>
            <a:off x="3111966" y="2060848"/>
            <a:ext cx="3116218" cy="4176464"/>
          </a:xfrm>
        </p:spPr>
        <p:txBody>
          <a:bodyPr>
            <a:normAutofit fontScale="92500"/>
          </a:bodyPr>
          <a:lstStyle/>
          <a:p>
            <a:r>
              <a:rPr lang="pl-PL" sz="2400" dirty="0" smtClean="0"/>
              <a:t>Moda lat 80. formowała sylwetkę w kształt odwróconego trójkąta. Noszono jednolite kostiumy, w których marynarki miały poduszki w ramionach, a proporcje równoważono obcisłymi spódnicami.  </a:t>
            </a:r>
            <a:endParaRPr lang="pl-PL"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1772816"/>
            <a:ext cx="2828925" cy="3829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00192" y="1949814"/>
            <a:ext cx="2594296" cy="38263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Prostokąt 3"/>
          <p:cNvSpPr/>
          <p:nvPr/>
        </p:nvSpPr>
        <p:spPr>
          <a:xfrm>
            <a:off x="1676124" y="476672"/>
            <a:ext cx="655743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l-PL"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Moda damska- lata 80</a:t>
            </a:r>
            <a:endParaRPr lang="pl-PL"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1165072343"/>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14413" y="4686268"/>
            <a:ext cx="8229600" cy="1143000"/>
          </a:xfrm>
        </p:spPr>
        <p:txBody>
          <a:bodyPr/>
          <a:lstStyle/>
          <a:p>
            <a:endParaRPr lang="pl-PL" dirty="0"/>
          </a:p>
        </p:txBody>
      </p:sp>
      <p:sp>
        <p:nvSpPr>
          <p:cNvPr id="3" name="Symbol zastępczy zawartości 2"/>
          <p:cNvSpPr>
            <a:spLocks noGrp="1"/>
          </p:cNvSpPr>
          <p:nvPr>
            <p:ph idx="1"/>
          </p:nvPr>
        </p:nvSpPr>
        <p:spPr>
          <a:xfrm>
            <a:off x="242106" y="459378"/>
            <a:ext cx="5453300" cy="2429286"/>
          </a:xfrm>
        </p:spPr>
        <p:txBody>
          <a:bodyPr>
            <a:normAutofit fontScale="62500" lnSpcReduction="20000"/>
          </a:bodyPr>
          <a:lstStyle/>
          <a:p>
            <a:r>
              <a:rPr lang="pl-PL" dirty="0" smtClean="0"/>
              <a:t>Dziewczyny z sąsiedztwa ubierały się jednak inaczej. Nosiły legginsy i obszerne swetry lub tuniki albo body. Całość dopełniały kolorową, plastikową biżuterią. Sportowe stroje sprawiały          wrażenie, jak gdyby ich właścicielki dopiero co opuściły klub fitness, a raczej zajęcia </a:t>
            </a:r>
            <a:r>
              <a:rPr lang="pl-PL" dirty="0" err="1" smtClean="0"/>
              <a:t>aerobicu</a:t>
            </a:r>
            <a:r>
              <a:rPr lang="pl-PL" dirty="0" smtClean="0"/>
              <a:t>, bo to ta forma ćwiczeń w latach 80. była najpopularniejsza.</a:t>
            </a:r>
            <a:endParaRPr lang="pl-PL"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724128" y="908720"/>
            <a:ext cx="3140285" cy="45365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56385" y="2888663"/>
            <a:ext cx="2644988" cy="35121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57739257"/>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83768" y="116632"/>
            <a:ext cx="5256584" cy="792088"/>
          </a:xfrm>
        </p:spPr>
        <p:style>
          <a:lnRef idx="1">
            <a:schemeClr val="dk1"/>
          </a:lnRef>
          <a:fillRef idx="2">
            <a:schemeClr val="dk1"/>
          </a:fillRef>
          <a:effectRef idx="1">
            <a:schemeClr val="dk1"/>
          </a:effectRef>
          <a:fontRef idx="minor">
            <a:schemeClr val="dk1"/>
          </a:fontRef>
        </p:style>
        <p:txBody>
          <a:bodyPr/>
          <a:lstStyle/>
          <a:p>
            <a:r>
              <a:rPr lang="pl-PL" dirty="0" smtClean="0"/>
              <a:t>Lata 2-tysięczne </a:t>
            </a:r>
            <a:endParaRPr lang="pl-PL" dirty="0"/>
          </a:p>
        </p:txBody>
      </p:sp>
      <p:sp>
        <p:nvSpPr>
          <p:cNvPr id="3" name="Symbol zastępczy zawartości 2"/>
          <p:cNvSpPr>
            <a:spLocks noGrp="1"/>
          </p:cNvSpPr>
          <p:nvPr>
            <p:ph idx="1"/>
          </p:nvPr>
        </p:nvSpPr>
        <p:spPr>
          <a:xfrm>
            <a:off x="3714744" y="1142984"/>
            <a:ext cx="5092658" cy="2210013"/>
          </a:xfrm>
        </p:spPr>
        <p:txBody>
          <a:bodyPr>
            <a:normAutofit fontScale="77500" lnSpcReduction="20000"/>
          </a:bodyPr>
          <a:lstStyle/>
          <a:p>
            <a:r>
              <a:rPr lang="pl-PL" dirty="0" smtClean="0"/>
              <a:t>2000 rok to początek ery indywidualności. Już nikt nie chce ubierać się jak każdy. Rozpoczyna się znakomity czas dla panów, którzy eksperymentują z kolorami, wzorami i stylem.</a:t>
            </a:r>
          </a:p>
          <a:p>
            <a:endParaRPr lang="pl-PL" dirty="0" smtClean="0"/>
          </a:p>
          <a:p>
            <a:endParaRPr lang="pl-PL" dirty="0" smtClean="0"/>
          </a:p>
          <a:p>
            <a:endParaRPr lang="pl-PL"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706191" y="3429000"/>
            <a:ext cx="5029322" cy="27409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Prostokąt 3"/>
          <p:cNvSpPr/>
          <p:nvPr/>
        </p:nvSpPr>
        <p:spPr>
          <a:xfrm>
            <a:off x="5724128" y="279822"/>
            <a:ext cx="2411760" cy="523220"/>
          </a:xfrm>
          <a:prstGeom prst="rect">
            <a:avLst/>
          </a:prstGeom>
        </p:spPr>
        <p:txBody>
          <a:bodyPr wrap="square">
            <a:spAutoFit/>
          </a:bodyPr>
          <a:lstStyle/>
          <a:p>
            <a:r>
              <a:rPr lang="pl-PL" sz="2800" dirty="0" smtClean="0"/>
              <a:t> </a:t>
            </a:r>
            <a:endParaRPr lang="pl-PL" sz="2800"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5535" y="1002963"/>
            <a:ext cx="3280959" cy="51670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4255615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sp>
        <p:nvSpPr>
          <p:cNvPr id="3" name="Symbol zastępczy zawartości 2"/>
          <p:cNvSpPr>
            <a:spLocks noGrp="1"/>
          </p:cNvSpPr>
          <p:nvPr>
            <p:ph idx="1"/>
          </p:nvPr>
        </p:nvSpPr>
        <p:spPr>
          <a:xfrm>
            <a:off x="4355976" y="1916833"/>
            <a:ext cx="4330824" cy="1368152"/>
          </a:xfrm>
        </p:spPr>
        <p:txBody>
          <a:bodyPr>
            <a:normAutofit fontScale="77500" lnSpcReduction="20000"/>
          </a:bodyPr>
          <a:lstStyle/>
          <a:p>
            <a:r>
              <a:rPr lang="pl-PL" dirty="0" smtClean="0"/>
              <a:t>W dzisiejszych czasach każda kobieta ubiera się w swoim własnym stylu, jednak  podążając za trendami…</a:t>
            </a:r>
            <a:endParaRPr lang="pl-PL"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453384" y="3573016"/>
            <a:ext cx="4301604" cy="27066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3567" y="4103861"/>
            <a:ext cx="3491085" cy="21757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17357" y="1628800"/>
            <a:ext cx="3168352" cy="23210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Prostokąt 3"/>
          <p:cNvSpPr/>
          <p:nvPr/>
        </p:nvSpPr>
        <p:spPr>
          <a:xfrm>
            <a:off x="1259633" y="116632"/>
            <a:ext cx="7128792" cy="1446550"/>
          </a:xfrm>
          <a:prstGeom prst="rect">
            <a:avLst/>
          </a:prstGeom>
          <a:noFill/>
        </p:spPr>
        <p:txBody>
          <a:bodyPr wrap="square" lIns="91440" tIns="45720" rIns="91440" bIns="45720">
            <a:spAutoFit/>
          </a:bodyPr>
          <a:lstStyle/>
          <a:p>
            <a:pPr algn="ctr"/>
            <a:r>
              <a:rPr lang="pl-PL" sz="4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Moda damska  lat teraźniejszych </a:t>
            </a:r>
            <a:endParaRPr lang="pl-PL" sz="4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xmlns="" val="425417179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0" end="0"/>
                                            </p:txEl>
                                          </p:spTgt>
                                        </p:tgtEl>
                                        <p:attrNameLst>
                                          <p:attrName>r</p:attrName>
                                        </p:attrNameLst>
                                      </p:cBhvr>
                                    </p:animRot>
                                    <p:animRot by="-240000">
                                      <p:cBhvr>
                                        <p:cTn id="7" dur="200" fill="hold">
                                          <p:stCondLst>
                                            <p:cond delay="200"/>
                                          </p:stCondLst>
                                        </p:cTn>
                                        <p:tgtEl>
                                          <p:spTgt spid="3">
                                            <p:txEl>
                                              <p:pRg st="0" end="0"/>
                                            </p:txEl>
                                          </p:spTgt>
                                        </p:tgtEl>
                                        <p:attrNameLst>
                                          <p:attrName>r</p:attrName>
                                        </p:attrNameLst>
                                      </p:cBhvr>
                                    </p:animRot>
                                    <p:animRot by="240000">
                                      <p:cBhvr>
                                        <p:cTn id="8" dur="200" fill="hold">
                                          <p:stCondLst>
                                            <p:cond delay="400"/>
                                          </p:stCondLst>
                                        </p:cTn>
                                        <p:tgtEl>
                                          <p:spTgt spid="3">
                                            <p:txEl>
                                              <p:pRg st="0" end="0"/>
                                            </p:txEl>
                                          </p:spTgt>
                                        </p:tgtEl>
                                        <p:attrNameLst>
                                          <p:attrName>r</p:attrName>
                                        </p:attrNameLst>
                                      </p:cBhvr>
                                    </p:animRot>
                                    <p:animRot by="-240000">
                                      <p:cBhvr>
                                        <p:cTn id="9" dur="200" fill="hold">
                                          <p:stCondLst>
                                            <p:cond delay="600"/>
                                          </p:stCondLst>
                                        </p:cTn>
                                        <p:tgtEl>
                                          <p:spTgt spid="3">
                                            <p:txEl>
                                              <p:pRg st="0" end="0"/>
                                            </p:txEl>
                                          </p:spTgt>
                                        </p:tgtEl>
                                        <p:attrNameLst>
                                          <p:attrName>r</p:attrName>
                                        </p:attrNameLst>
                                      </p:cBhvr>
                                    </p:animRot>
                                    <p:animRot by="120000">
                                      <p:cBhvr>
                                        <p:cTn id="10" dur="200" fill="hold">
                                          <p:stCondLst>
                                            <p:cond delay="80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Lata 20 fryzury damskie i męskie </a:t>
            </a:r>
            <a:endParaRPr lang="pl-PL" dirty="0"/>
          </a:p>
        </p:txBody>
      </p:sp>
      <p:sp>
        <p:nvSpPr>
          <p:cNvPr id="3" name="Symbol zastępczy zawartości 2"/>
          <p:cNvSpPr>
            <a:spLocks noGrp="1"/>
          </p:cNvSpPr>
          <p:nvPr>
            <p:ph idx="1"/>
          </p:nvPr>
        </p:nvSpPr>
        <p:spPr/>
        <p:txBody>
          <a:bodyPr/>
          <a:lstStyle/>
          <a:p>
            <a:r>
              <a:rPr lang="pl-PL" dirty="0" smtClean="0"/>
              <a:t> </a:t>
            </a:r>
            <a:endParaRPr lang="pl-PL" dirty="0"/>
          </a:p>
        </p:txBody>
      </p:sp>
      <p:pic>
        <p:nvPicPr>
          <p:cNvPr id="2050" name="Picture 2" descr="Znalezione obrazy dla zapytania fryzury lata 20"/>
          <p:cNvPicPr>
            <a:picLocks noChangeAspect="1" noChangeArrowheads="1"/>
          </p:cNvPicPr>
          <p:nvPr/>
        </p:nvPicPr>
        <p:blipFill>
          <a:blip r:embed="rId2"/>
          <a:srcRect/>
          <a:stretch>
            <a:fillRect/>
          </a:stretch>
        </p:blipFill>
        <p:spPr bwMode="auto">
          <a:xfrm>
            <a:off x="473722" y="1571612"/>
            <a:ext cx="3883964" cy="2838506"/>
          </a:xfrm>
          <a:prstGeom prst="rect">
            <a:avLst/>
          </a:prstGeom>
          <a:noFill/>
        </p:spPr>
      </p:pic>
      <p:pic>
        <p:nvPicPr>
          <p:cNvPr id="2052" name="Picture 4" descr="Znalezione obrazy dla zapytania fryzury lata 20 męskie"/>
          <p:cNvPicPr>
            <a:picLocks noChangeAspect="1" noChangeArrowheads="1"/>
          </p:cNvPicPr>
          <p:nvPr/>
        </p:nvPicPr>
        <p:blipFill>
          <a:blip r:embed="rId3" cstate="print"/>
          <a:srcRect/>
          <a:stretch>
            <a:fillRect/>
          </a:stretch>
        </p:blipFill>
        <p:spPr bwMode="auto">
          <a:xfrm>
            <a:off x="6215074" y="1285860"/>
            <a:ext cx="2357454" cy="3143272"/>
          </a:xfrm>
          <a:prstGeom prst="rect">
            <a:avLst/>
          </a:prstGeom>
          <a:noFill/>
        </p:spPr>
      </p:pic>
      <p:pic>
        <p:nvPicPr>
          <p:cNvPr id="2054" name="Picture 6" descr="Znalezione obrazy dla zapytania fryzury lata 20 męskie"/>
          <p:cNvPicPr>
            <a:picLocks noChangeAspect="1" noChangeArrowheads="1"/>
          </p:cNvPicPr>
          <p:nvPr/>
        </p:nvPicPr>
        <p:blipFill>
          <a:blip r:embed="rId4" cstate="print"/>
          <a:srcRect/>
          <a:stretch>
            <a:fillRect/>
          </a:stretch>
        </p:blipFill>
        <p:spPr bwMode="auto">
          <a:xfrm>
            <a:off x="6286512" y="3985746"/>
            <a:ext cx="2500330" cy="2872254"/>
          </a:xfrm>
          <a:prstGeom prst="rect">
            <a:avLst/>
          </a:prstGeom>
          <a:noFill/>
        </p:spPr>
      </p:pic>
      <p:pic>
        <p:nvPicPr>
          <p:cNvPr id="2056" name="Picture 8" descr="Znalezione obrazy dla zapytania fryzury lata 20 męskie"/>
          <p:cNvPicPr>
            <a:picLocks noChangeAspect="1" noChangeArrowheads="1"/>
          </p:cNvPicPr>
          <p:nvPr/>
        </p:nvPicPr>
        <p:blipFill>
          <a:blip r:embed="rId5"/>
          <a:srcRect/>
          <a:stretch>
            <a:fillRect/>
          </a:stretch>
        </p:blipFill>
        <p:spPr bwMode="auto">
          <a:xfrm>
            <a:off x="4786314" y="2237414"/>
            <a:ext cx="1874438" cy="2511747"/>
          </a:xfrm>
          <a:prstGeom prst="rect">
            <a:avLst/>
          </a:prstGeom>
          <a:noFill/>
        </p:spPr>
      </p:pic>
      <p:pic>
        <p:nvPicPr>
          <p:cNvPr id="2058" name="Picture 10" descr="Znalezione obrazy dla zapytania fryzury lata 20 męskie"/>
          <p:cNvPicPr>
            <a:picLocks noChangeAspect="1" noChangeArrowheads="1"/>
          </p:cNvPicPr>
          <p:nvPr/>
        </p:nvPicPr>
        <p:blipFill>
          <a:blip r:embed="rId6" cstate="print"/>
          <a:srcRect/>
          <a:stretch>
            <a:fillRect/>
          </a:stretch>
        </p:blipFill>
        <p:spPr bwMode="auto">
          <a:xfrm>
            <a:off x="2714612" y="4286256"/>
            <a:ext cx="1857388" cy="2338827"/>
          </a:xfrm>
          <a:prstGeom prst="rect">
            <a:avLst/>
          </a:prstGeom>
          <a:noFill/>
        </p:spPr>
      </p:pic>
      <p:sp>
        <p:nvSpPr>
          <p:cNvPr id="9" name="Prostokąt 8"/>
          <p:cNvSpPr/>
          <p:nvPr/>
        </p:nvSpPr>
        <p:spPr>
          <a:xfrm>
            <a:off x="428596" y="1214422"/>
            <a:ext cx="4286280" cy="369332"/>
          </a:xfrm>
          <a:prstGeom prst="rect">
            <a:avLst/>
          </a:prstGeom>
        </p:spPr>
        <p:txBody>
          <a:bodyPr wrap="square">
            <a:spAutoFit/>
          </a:bodyPr>
          <a:lstStyle/>
          <a:p>
            <a:r>
              <a:rPr lang="pl-PL" dirty="0" smtClean="0"/>
              <a:t> </a:t>
            </a:r>
            <a:endParaRPr lang="pl-PL" dirty="0"/>
          </a:p>
        </p:txBody>
      </p:sp>
      <p:sp>
        <p:nvSpPr>
          <p:cNvPr id="10" name="Prostokąt 9"/>
          <p:cNvSpPr/>
          <p:nvPr/>
        </p:nvSpPr>
        <p:spPr>
          <a:xfrm>
            <a:off x="4572000" y="1142984"/>
            <a:ext cx="4572000" cy="369332"/>
          </a:xfrm>
          <a:prstGeom prst="rect">
            <a:avLst/>
          </a:prstGeom>
        </p:spPr>
        <p:txBody>
          <a:bodyPr>
            <a:spAutoFit/>
          </a:bodyPr>
          <a:lstStyle/>
          <a:p>
            <a:r>
              <a:rPr lang="pl-PL" dirty="0" smtClean="0"/>
              <a:t> </a:t>
            </a:r>
            <a:endParaRPr lang="pl-PL" dirty="0"/>
          </a:p>
        </p:txBody>
      </p:sp>
    </p:spTree>
  </p:cSld>
  <p:clrMapOvr>
    <a:masterClrMapping/>
  </p:clrMapOvr>
  <p:transition>
    <p:blinds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r>
              <a:rPr lang="pl-PL" dirty="0" smtClean="0"/>
              <a:t>Uśmiech uśmiechowi nie równy.</a:t>
            </a:r>
            <a:r>
              <a:rPr lang="pl-PL" dirty="0"/>
              <a:t> </a:t>
            </a:r>
            <a:r>
              <a:rPr lang="pl-PL" dirty="0" smtClean="0"/>
              <a:t>Potrafi z jednej strony komplikować kontakty gdy jest fałszywy, a z drugiej budować dobrą atmosferę serdecznością i ciepłem. </a:t>
            </a:r>
          </a:p>
        </p:txBody>
      </p:sp>
      <p:sp>
        <p:nvSpPr>
          <p:cNvPr id="4" name="Prostokąt 3"/>
          <p:cNvSpPr/>
          <p:nvPr/>
        </p:nvSpPr>
        <p:spPr>
          <a:xfrm>
            <a:off x="4193695" y="0"/>
            <a:ext cx="341760" cy="923330"/>
          </a:xfrm>
          <a:prstGeom prst="rect">
            <a:avLst/>
          </a:prstGeom>
          <a:noFill/>
        </p:spPr>
        <p:txBody>
          <a:bodyPr wrap="none" lIns="91440" tIns="45720" rIns="91440" bIns="45720">
            <a:spAutoFit/>
          </a:bodyPr>
          <a:lstStyle/>
          <a:p>
            <a:pPr algn="ctr"/>
            <a:r>
              <a:rPr lang="pl-PL"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pl-PL"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170" name="Picture 2" descr="Podobny obraz"/>
          <p:cNvPicPr>
            <a:picLocks noChangeAspect="1" noChangeArrowheads="1"/>
          </p:cNvPicPr>
          <p:nvPr/>
        </p:nvPicPr>
        <p:blipFill>
          <a:blip r:embed="rId2"/>
          <a:srcRect/>
          <a:stretch>
            <a:fillRect/>
          </a:stretch>
        </p:blipFill>
        <p:spPr bwMode="auto">
          <a:xfrm>
            <a:off x="5000628" y="3571876"/>
            <a:ext cx="3810000" cy="2857500"/>
          </a:xfrm>
          <a:prstGeom prst="rect">
            <a:avLst/>
          </a:prstGeom>
          <a:noFill/>
        </p:spPr>
      </p:pic>
      <p:sp>
        <p:nvSpPr>
          <p:cNvPr id="2" name="Prostokąt 1"/>
          <p:cNvSpPr/>
          <p:nvPr/>
        </p:nvSpPr>
        <p:spPr>
          <a:xfrm>
            <a:off x="2488207" y="515983"/>
            <a:ext cx="341760" cy="923330"/>
          </a:xfrm>
          <a:prstGeom prst="rect">
            <a:avLst/>
          </a:prstGeom>
          <a:noFill/>
        </p:spPr>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pl-PL" sz="5400" b="1" cap="none" spc="0" dirty="0" smtClean="0">
                <a:ln/>
                <a:solidFill>
                  <a:schemeClr val="accent5">
                    <a:tint val="50000"/>
                    <a:satMod val="180000"/>
                  </a:schemeClr>
                </a:solidFill>
                <a:effectLst/>
              </a:rPr>
              <a:t> </a:t>
            </a:r>
            <a:endParaRPr lang="pl-PL" sz="5400" b="1" cap="none" spc="0" dirty="0">
              <a:ln/>
              <a:solidFill>
                <a:schemeClr val="accent5">
                  <a:tint val="50000"/>
                  <a:satMod val="180000"/>
                </a:schemeClr>
              </a:solidFill>
              <a:effectLst/>
            </a:endParaRPr>
          </a:p>
        </p:txBody>
      </p:sp>
      <p:sp>
        <p:nvSpPr>
          <p:cNvPr id="5" name="Prostokąt 4"/>
          <p:cNvSpPr/>
          <p:nvPr/>
        </p:nvSpPr>
        <p:spPr>
          <a:xfrm>
            <a:off x="3037128" y="404055"/>
            <a:ext cx="2831016" cy="923330"/>
          </a:xfrm>
          <a:prstGeom prst="rect">
            <a:avLst/>
          </a:prstGeom>
          <a:noFill/>
        </p:spPr>
        <p:txBody>
          <a:bodyPr wrap="square" lIns="91440" tIns="45720" rIns="91440" bIns="45720">
            <a:spAutoFit/>
          </a:bodyPr>
          <a:lstStyle/>
          <a:p>
            <a:pPr algn="ctr"/>
            <a:r>
              <a:rPr lang="pl-PL"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Uśmiech</a:t>
            </a:r>
            <a:endParaRPr lang="pl-PL"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43010" name="Picture 2" descr="Znalezione obrazy dla zapytania uśmiech"/>
          <p:cNvPicPr>
            <a:picLocks noChangeAspect="1" noChangeArrowheads="1"/>
          </p:cNvPicPr>
          <p:nvPr/>
        </p:nvPicPr>
        <p:blipFill>
          <a:blip r:embed="rId3"/>
          <a:srcRect/>
          <a:stretch>
            <a:fillRect/>
          </a:stretch>
        </p:blipFill>
        <p:spPr bwMode="auto">
          <a:xfrm>
            <a:off x="857224" y="3643314"/>
            <a:ext cx="3214710" cy="2925387"/>
          </a:xfrm>
          <a:prstGeom prst="rect">
            <a:avLst/>
          </a:prstGeom>
          <a:noFill/>
        </p:spPr>
      </p:pic>
    </p:spTree>
    <p:extLst>
      <p:ext uri="{BB962C8B-B14F-4D97-AF65-F5344CB8AC3E}">
        <p14:creationId xmlns:p14="http://schemas.microsoft.com/office/powerpoint/2010/main" xmlns="" val="4141814568"/>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sp>
        <p:nvSpPr>
          <p:cNvPr id="3" name="Symbol zastępczy zawartości 2"/>
          <p:cNvSpPr>
            <a:spLocks noGrp="1"/>
          </p:cNvSpPr>
          <p:nvPr>
            <p:ph idx="1"/>
          </p:nvPr>
        </p:nvSpPr>
        <p:spPr/>
        <p:txBody>
          <a:bodyPr/>
          <a:lstStyle/>
          <a:p>
            <a:r>
              <a:rPr lang="pl-PL" dirty="0" smtClean="0"/>
              <a:t> </a:t>
            </a:r>
            <a:endParaRPr lang="pl-PL" dirty="0"/>
          </a:p>
        </p:txBody>
      </p:sp>
      <p:sp>
        <p:nvSpPr>
          <p:cNvPr id="5" name="Prostokąt 4"/>
          <p:cNvSpPr/>
          <p:nvPr/>
        </p:nvSpPr>
        <p:spPr>
          <a:xfrm>
            <a:off x="214282" y="142852"/>
            <a:ext cx="8643998" cy="707886"/>
          </a:xfrm>
          <a:prstGeom prst="rect">
            <a:avLst/>
          </a:prstGeom>
          <a:noFill/>
        </p:spPr>
        <p:txBody>
          <a:bodyPr wrap="square" lIns="91440" tIns="45720" rIns="91440" bIns="45720">
            <a:spAutoFit/>
          </a:bodyPr>
          <a:lstStyle/>
          <a:p>
            <a:pPr algn="ctr"/>
            <a:r>
              <a:rPr lang="pl-PL" sz="40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Lata 40 fryzury damskie i męskie</a:t>
            </a:r>
            <a:endParaRPr lang="pl-PL" sz="40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pic>
        <p:nvPicPr>
          <p:cNvPr id="1030" name="Picture 6" descr="Podobny obraz"/>
          <p:cNvPicPr>
            <a:picLocks noChangeAspect="1" noChangeArrowheads="1"/>
          </p:cNvPicPr>
          <p:nvPr/>
        </p:nvPicPr>
        <p:blipFill>
          <a:blip r:embed="rId2" cstate="print"/>
          <a:srcRect/>
          <a:stretch>
            <a:fillRect/>
          </a:stretch>
        </p:blipFill>
        <p:spPr bwMode="auto">
          <a:xfrm>
            <a:off x="1643042" y="3857628"/>
            <a:ext cx="2643118" cy="2643118"/>
          </a:xfrm>
          <a:prstGeom prst="rect">
            <a:avLst/>
          </a:prstGeom>
          <a:noFill/>
        </p:spPr>
      </p:pic>
      <p:pic>
        <p:nvPicPr>
          <p:cNvPr id="1032" name="Picture 8" descr="Znalezione obrazy dla zapytania lata 40 fryzury męskie"/>
          <p:cNvPicPr>
            <a:picLocks noChangeAspect="1" noChangeArrowheads="1"/>
          </p:cNvPicPr>
          <p:nvPr/>
        </p:nvPicPr>
        <p:blipFill>
          <a:blip r:embed="rId3" cstate="print"/>
          <a:srcRect/>
          <a:stretch>
            <a:fillRect/>
          </a:stretch>
        </p:blipFill>
        <p:spPr bwMode="auto">
          <a:xfrm>
            <a:off x="5929322" y="1214422"/>
            <a:ext cx="1836994" cy="2571793"/>
          </a:xfrm>
          <a:prstGeom prst="rect">
            <a:avLst/>
          </a:prstGeom>
          <a:noFill/>
        </p:spPr>
      </p:pic>
      <p:pic>
        <p:nvPicPr>
          <p:cNvPr id="1034" name="Picture 10" descr="Znalezione obrazy dla zapytania lata 40 fryzury męskie"/>
          <p:cNvPicPr>
            <a:picLocks noChangeAspect="1" noChangeArrowheads="1"/>
          </p:cNvPicPr>
          <p:nvPr/>
        </p:nvPicPr>
        <p:blipFill>
          <a:blip r:embed="rId4" cstate="print"/>
          <a:srcRect/>
          <a:stretch>
            <a:fillRect/>
          </a:stretch>
        </p:blipFill>
        <p:spPr bwMode="auto">
          <a:xfrm>
            <a:off x="5643570" y="4000504"/>
            <a:ext cx="2611685" cy="2428868"/>
          </a:xfrm>
          <a:prstGeom prst="rect">
            <a:avLst/>
          </a:prstGeom>
          <a:noFill/>
        </p:spPr>
      </p:pic>
      <p:pic>
        <p:nvPicPr>
          <p:cNvPr id="1038" name="Picture 14" descr="Znalezione obrazy dla zapytania lata 40 fryzury męskie"/>
          <p:cNvPicPr>
            <a:picLocks noChangeAspect="1" noChangeArrowheads="1"/>
          </p:cNvPicPr>
          <p:nvPr/>
        </p:nvPicPr>
        <p:blipFill>
          <a:blip r:embed="rId5"/>
          <a:srcRect/>
          <a:stretch>
            <a:fillRect/>
          </a:stretch>
        </p:blipFill>
        <p:spPr bwMode="auto">
          <a:xfrm>
            <a:off x="642910" y="1071546"/>
            <a:ext cx="3964809" cy="2643206"/>
          </a:xfrm>
          <a:prstGeom prst="rect">
            <a:avLst/>
          </a:prstGeom>
          <a:noFill/>
        </p:spPr>
      </p:pic>
    </p:spTree>
  </p:cSld>
  <p:clrMapOvr>
    <a:masterClrMapping/>
  </p:clrMapOvr>
  <p:transition>
    <p:newsfla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Lata 60 fryzury damskie i męskie</a:t>
            </a:r>
            <a:endParaRPr lang="pl-PL" dirty="0"/>
          </a:p>
        </p:txBody>
      </p:sp>
      <p:sp>
        <p:nvSpPr>
          <p:cNvPr id="3" name="Symbol zastępczy zawartości 2"/>
          <p:cNvSpPr>
            <a:spLocks noGrp="1"/>
          </p:cNvSpPr>
          <p:nvPr>
            <p:ph idx="1"/>
          </p:nvPr>
        </p:nvSpPr>
        <p:spPr/>
        <p:txBody>
          <a:bodyPr/>
          <a:lstStyle/>
          <a:p>
            <a:r>
              <a:rPr lang="pl-PL" dirty="0" err="1" smtClean="0"/>
              <a:t>Gg</a:t>
            </a:r>
            <a:endParaRPr lang="pl-PL" dirty="0" smtClean="0"/>
          </a:p>
        </p:txBody>
      </p:sp>
      <p:pic>
        <p:nvPicPr>
          <p:cNvPr id="4" name="Picture 2" descr="Znalezione obrazy dla zapytania fryzury lata 20 męskie"/>
          <p:cNvPicPr>
            <a:picLocks noChangeAspect="1" noChangeArrowheads="1"/>
          </p:cNvPicPr>
          <p:nvPr/>
        </p:nvPicPr>
        <p:blipFill>
          <a:blip r:embed="rId2"/>
          <a:srcRect/>
          <a:stretch>
            <a:fillRect/>
          </a:stretch>
        </p:blipFill>
        <p:spPr bwMode="auto">
          <a:xfrm>
            <a:off x="214282" y="1285860"/>
            <a:ext cx="4429124" cy="2503419"/>
          </a:xfrm>
          <a:prstGeom prst="rect">
            <a:avLst/>
          </a:prstGeom>
          <a:noFill/>
        </p:spPr>
      </p:pic>
      <p:pic>
        <p:nvPicPr>
          <p:cNvPr id="6" name="Picture 2" descr="Znalezione obrazy dla zapytania lata 60 fryzury męskie"/>
          <p:cNvPicPr>
            <a:picLocks noChangeAspect="1" noChangeArrowheads="1"/>
          </p:cNvPicPr>
          <p:nvPr/>
        </p:nvPicPr>
        <p:blipFill>
          <a:blip r:embed="rId3"/>
          <a:srcRect/>
          <a:stretch>
            <a:fillRect/>
          </a:stretch>
        </p:blipFill>
        <p:spPr bwMode="auto">
          <a:xfrm>
            <a:off x="5572133" y="-6643758"/>
            <a:ext cx="7032064" cy="3143272"/>
          </a:xfrm>
          <a:prstGeom prst="rect">
            <a:avLst/>
          </a:prstGeom>
          <a:noFill/>
        </p:spPr>
      </p:pic>
      <p:pic>
        <p:nvPicPr>
          <p:cNvPr id="9" name="Picture 2" descr="Znalezione obrazy dla zapytania lata 60 fryzury męskie"/>
          <p:cNvPicPr>
            <a:picLocks noChangeAspect="1" noChangeArrowheads="1"/>
          </p:cNvPicPr>
          <p:nvPr/>
        </p:nvPicPr>
        <p:blipFill>
          <a:blip r:embed="rId3"/>
          <a:srcRect r="33524"/>
          <a:stretch>
            <a:fillRect/>
          </a:stretch>
        </p:blipFill>
        <p:spPr bwMode="auto">
          <a:xfrm flipH="1">
            <a:off x="4857752" y="1357298"/>
            <a:ext cx="3824681" cy="2571768"/>
          </a:xfrm>
          <a:prstGeom prst="rect">
            <a:avLst/>
          </a:prstGeom>
          <a:noFill/>
        </p:spPr>
      </p:pic>
      <p:pic>
        <p:nvPicPr>
          <p:cNvPr id="27652" name="Picture 4" descr="Znalezione obrazy dla zapytania lata 60 fryzury męskie"/>
          <p:cNvPicPr>
            <a:picLocks noChangeAspect="1" noChangeArrowheads="1"/>
          </p:cNvPicPr>
          <p:nvPr/>
        </p:nvPicPr>
        <p:blipFill>
          <a:blip r:embed="rId4"/>
          <a:srcRect t="1875" r="649"/>
          <a:stretch>
            <a:fillRect/>
          </a:stretch>
        </p:blipFill>
        <p:spPr bwMode="auto">
          <a:xfrm>
            <a:off x="5072066" y="4425398"/>
            <a:ext cx="3500462" cy="1795976"/>
          </a:xfrm>
          <a:prstGeom prst="rect">
            <a:avLst/>
          </a:prstGeom>
          <a:noFill/>
        </p:spPr>
      </p:pic>
      <p:pic>
        <p:nvPicPr>
          <p:cNvPr id="27654" name="Picture 6" descr="Znalezione obrazy dla zapytania lata 60 fryzury damskie"/>
          <p:cNvPicPr>
            <a:picLocks noChangeAspect="1" noChangeArrowheads="1"/>
          </p:cNvPicPr>
          <p:nvPr/>
        </p:nvPicPr>
        <p:blipFill>
          <a:blip r:embed="rId5"/>
          <a:srcRect l="3750" t="2732" r="47500" b="12568"/>
          <a:stretch>
            <a:fillRect/>
          </a:stretch>
        </p:blipFill>
        <p:spPr bwMode="auto">
          <a:xfrm>
            <a:off x="1357290" y="4143380"/>
            <a:ext cx="2023309" cy="2412406"/>
          </a:xfrm>
          <a:prstGeom prst="rect">
            <a:avLst/>
          </a:prstGeom>
          <a:noFill/>
        </p:spPr>
      </p:pic>
    </p:spTree>
  </p:cSld>
  <p:clrMapOvr>
    <a:masterClrMapping/>
  </p:clrMapOvr>
  <p:transition>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pic>
        <p:nvPicPr>
          <p:cNvPr id="28674" name="Picture 2" descr="Znalezione obrazy dla zapytania lata 80 fryzury damskie"/>
          <p:cNvPicPr>
            <a:picLocks noChangeAspect="1" noChangeArrowheads="1"/>
          </p:cNvPicPr>
          <p:nvPr/>
        </p:nvPicPr>
        <p:blipFill>
          <a:blip r:embed="rId2"/>
          <a:srcRect/>
          <a:stretch>
            <a:fillRect/>
          </a:stretch>
        </p:blipFill>
        <p:spPr bwMode="auto">
          <a:xfrm>
            <a:off x="857224" y="3803029"/>
            <a:ext cx="2107218" cy="2644057"/>
          </a:xfrm>
          <a:prstGeom prst="rect">
            <a:avLst/>
          </a:prstGeom>
          <a:noFill/>
        </p:spPr>
      </p:pic>
      <p:pic>
        <p:nvPicPr>
          <p:cNvPr id="28676" name="Picture 4" descr="Znalezione obrazy dla zapytania lata 80 fryzury damskie"/>
          <p:cNvPicPr>
            <a:picLocks noChangeAspect="1" noChangeArrowheads="1"/>
          </p:cNvPicPr>
          <p:nvPr/>
        </p:nvPicPr>
        <p:blipFill>
          <a:blip r:embed="rId3"/>
          <a:srcRect/>
          <a:stretch>
            <a:fillRect/>
          </a:stretch>
        </p:blipFill>
        <p:spPr bwMode="auto">
          <a:xfrm>
            <a:off x="4071934" y="928670"/>
            <a:ext cx="4140795" cy="2762553"/>
          </a:xfrm>
          <a:prstGeom prst="rect">
            <a:avLst/>
          </a:prstGeom>
          <a:noFill/>
        </p:spPr>
      </p:pic>
      <p:pic>
        <p:nvPicPr>
          <p:cNvPr id="28678" name="Picture 6" descr="Znalezione obrazy dla zapytania lata 80 fryzury damskie"/>
          <p:cNvPicPr>
            <a:picLocks noChangeAspect="1" noChangeArrowheads="1"/>
          </p:cNvPicPr>
          <p:nvPr/>
        </p:nvPicPr>
        <p:blipFill>
          <a:blip r:embed="rId4" cstate="print"/>
          <a:srcRect/>
          <a:stretch>
            <a:fillRect/>
          </a:stretch>
        </p:blipFill>
        <p:spPr bwMode="auto">
          <a:xfrm>
            <a:off x="6643702" y="4000504"/>
            <a:ext cx="1839529" cy="2452705"/>
          </a:xfrm>
          <a:prstGeom prst="rect">
            <a:avLst/>
          </a:prstGeom>
          <a:noFill/>
        </p:spPr>
      </p:pic>
      <p:pic>
        <p:nvPicPr>
          <p:cNvPr id="28682" name="Picture 10" descr="Podobny obraz"/>
          <p:cNvPicPr>
            <a:picLocks noChangeAspect="1" noChangeArrowheads="1"/>
          </p:cNvPicPr>
          <p:nvPr/>
        </p:nvPicPr>
        <p:blipFill>
          <a:blip r:embed="rId5"/>
          <a:srcRect/>
          <a:stretch>
            <a:fillRect/>
          </a:stretch>
        </p:blipFill>
        <p:spPr bwMode="auto">
          <a:xfrm>
            <a:off x="857224" y="1047972"/>
            <a:ext cx="2273755" cy="2523867"/>
          </a:xfrm>
          <a:prstGeom prst="rect">
            <a:avLst/>
          </a:prstGeom>
          <a:noFill/>
        </p:spPr>
      </p:pic>
      <p:pic>
        <p:nvPicPr>
          <p:cNvPr id="28686" name="Picture 14" descr="Podobny obraz"/>
          <p:cNvPicPr>
            <a:picLocks noChangeAspect="1" noChangeArrowheads="1"/>
          </p:cNvPicPr>
          <p:nvPr/>
        </p:nvPicPr>
        <p:blipFill>
          <a:blip r:embed="rId6"/>
          <a:srcRect/>
          <a:stretch>
            <a:fillRect/>
          </a:stretch>
        </p:blipFill>
        <p:spPr bwMode="auto">
          <a:xfrm>
            <a:off x="3714744" y="3929066"/>
            <a:ext cx="2387328" cy="2662210"/>
          </a:xfrm>
          <a:prstGeom prst="rect">
            <a:avLst/>
          </a:prstGeom>
          <a:noFill/>
        </p:spPr>
      </p:pic>
      <p:sp>
        <p:nvSpPr>
          <p:cNvPr id="11" name="Prostokąt 10"/>
          <p:cNvSpPr/>
          <p:nvPr/>
        </p:nvSpPr>
        <p:spPr>
          <a:xfrm>
            <a:off x="857224" y="0"/>
            <a:ext cx="6415411" cy="830997"/>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pl-PL" sz="48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Lata 80- damskie fryzury</a:t>
            </a:r>
            <a:endParaRPr lang="pl-PL" sz="48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Tree>
  </p:cSld>
  <p:clrMapOvr>
    <a:masterClrMapping/>
  </p:clrMapOvr>
  <p:transition>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pic>
        <p:nvPicPr>
          <p:cNvPr id="29698" name="Picture 2" descr="Znalezione obrazy dla zapytania lata 80 fryzury damskie"/>
          <p:cNvPicPr>
            <a:picLocks noChangeAspect="1" noChangeArrowheads="1"/>
          </p:cNvPicPr>
          <p:nvPr/>
        </p:nvPicPr>
        <p:blipFill>
          <a:blip r:embed="rId2"/>
          <a:srcRect/>
          <a:stretch>
            <a:fillRect/>
          </a:stretch>
        </p:blipFill>
        <p:spPr bwMode="auto">
          <a:xfrm>
            <a:off x="2928926" y="1928802"/>
            <a:ext cx="2571768" cy="3429023"/>
          </a:xfrm>
          <a:prstGeom prst="rect">
            <a:avLst/>
          </a:prstGeom>
          <a:noFill/>
        </p:spPr>
      </p:pic>
      <p:pic>
        <p:nvPicPr>
          <p:cNvPr id="29700" name="Picture 4" descr="Znalezione obrazy dla zapytania lata 80 fryzury damskie"/>
          <p:cNvPicPr>
            <a:picLocks noChangeAspect="1" noChangeArrowheads="1"/>
          </p:cNvPicPr>
          <p:nvPr/>
        </p:nvPicPr>
        <p:blipFill>
          <a:blip r:embed="rId3"/>
          <a:srcRect/>
          <a:stretch>
            <a:fillRect/>
          </a:stretch>
        </p:blipFill>
        <p:spPr bwMode="auto">
          <a:xfrm>
            <a:off x="285720" y="1857364"/>
            <a:ext cx="2388103" cy="3640401"/>
          </a:xfrm>
          <a:prstGeom prst="rect">
            <a:avLst/>
          </a:prstGeom>
          <a:noFill/>
        </p:spPr>
      </p:pic>
      <p:pic>
        <p:nvPicPr>
          <p:cNvPr id="29702" name="Picture 6" descr="Znalezione obrazy dla zapytania lata 80 fryzury damskie"/>
          <p:cNvPicPr>
            <a:picLocks noChangeAspect="1" noChangeArrowheads="1"/>
          </p:cNvPicPr>
          <p:nvPr/>
        </p:nvPicPr>
        <p:blipFill>
          <a:blip r:embed="rId4"/>
          <a:srcRect/>
          <a:stretch>
            <a:fillRect/>
          </a:stretch>
        </p:blipFill>
        <p:spPr bwMode="auto">
          <a:xfrm>
            <a:off x="5857884" y="3643314"/>
            <a:ext cx="2466769" cy="2686037"/>
          </a:xfrm>
          <a:prstGeom prst="rect">
            <a:avLst/>
          </a:prstGeom>
          <a:noFill/>
        </p:spPr>
      </p:pic>
      <p:pic>
        <p:nvPicPr>
          <p:cNvPr id="29704" name="Picture 8" descr="Znalezione obrazy dla zapytania lata 80 fryzury damskie"/>
          <p:cNvPicPr>
            <a:picLocks noChangeAspect="1" noChangeArrowheads="1"/>
          </p:cNvPicPr>
          <p:nvPr/>
        </p:nvPicPr>
        <p:blipFill>
          <a:blip r:embed="rId5"/>
          <a:srcRect/>
          <a:stretch>
            <a:fillRect/>
          </a:stretch>
        </p:blipFill>
        <p:spPr bwMode="auto">
          <a:xfrm>
            <a:off x="6143636" y="785794"/>
            <a:ext cx="1933957" cy="2500330"/>
          </a:xfrm>
          <a:prstGeom prst="rect">
            <a:avLst/>
          </a:prstGeom>
          <a:noFill/>
        </p:spPr>
      </p:pic>
      <p:sp>
        <p:nvSpPr>
          <p:cNvPr id="8" name="Prostokąt 7"/>
          <p:cNvSpPr/>
          <p:nvPr/>
        </p:nvSpPr>
        <p:spPr>
          <a:xfrm>
            <a:off x="571472" y="357166"/>
            <a:ext cx="5103128"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pl-PL" sz="40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Lata 80- męskie fryzury</a:t>
            </a:r>
            <a:endParaRPr lang="pl-PL" sz="4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 </a:t>
            </a:r>
            <a:endParaRPr lang="pl-PL" dirty="0"/>
          </a:p>
        </p:txBody>
      </p:sp>
      <p:pic>
        <p:nvPicPr>
          <p:cNvPr id="30722" name="Picture 2" descr="Znalezione obrazy dla zapytania lata współczesne fryzury damskie"/>
          <p:cNvPicPr>
            <a:picLocks noChangeAspect="1" noChangeArrowheads="1"/>
          </p:cNvPicPr>
          <p:nvPr/>
        </p:nvPicPr>
        <p:blipFill>
          <a:blip r:embed="rId2"/>
          <a:srcRect/>
          <a:stretch>
            <a:fillRect/>
          </a:stretch>
        </p:blipFill>
        <p:spPr bwMode="auto">
          <a:xfrm>
            <a:off x="2571736" y="1214422"/>
            <a:ext cx="2143140" cy="2143141"/>
          </a:xfrm>
          <a:prstGeom prst="rect">
            <a:avLst/>
          </a:prstGeom>
          <a:noFill/>
        </p:spPr>
      </p:pic>
      <p:pic>
        <p:nvPicPr>
          <p:cNvPr id="30724" name="Picture 4" descr="Znalezione obrazy dla zapytania lata współczesne fryzury damskie"/>
          <p:cNvPicPr>
            <a:picLocks noChangeAspect="1" noChangeArrowheads="1"/>
          </p:cNvPicPr>
          <p:nvPr/>
        </p:nvPicPr>
        <p:blipFill>
          <a:blip r:embed="rId3"/>
          <a:srcRect/>
          <a:stretch>
            <a:fillRect/>
          </a:stretch>
        </p:blipFill>
        <p:spPr bwMode="auto">
          <a:xfrm>
            <a:off x="428596" y="3286124"/>
            <a:ext cx="1983113" cy="2976530"/>
          </a:xfrm>
          <a:prstGeom prst="rect">
            <a:avLst/>
          </a:prstGeom>
          <a:noFill/>
        </p:spPr>
      </p:pic>
      <p:pic>
        <p:nvPicPr>
          <p:cNvPr id="30726" name="Picture 6" descr="Znalezione obrazy dla zapytania lata współczesne fryzury damskie"/>
          <p:cNvPicPr>
            <a:picLocks noChangeAspect="1" noChangeArrowheads="1"/>
          </p:cNvPicPr>
          <p:nvPr/>
        </p:nvPicPr>
        <p:blipFill>
          <a:blip r:embed="rId4"/>
          <a:srcRect/>
          <a:stretch>
            <a:fillRect/>
          </a:stretch>
        </p:blipFill>
        <p:spPr bwMode="auto">
          <a:xfrm>
            <a:off x="357158" y="928670"/>
            <a:ext cx="1962875" cy="2068975"/>
          </a:xfrm>
          <a:prstGeom prst="rect">
            <a:avLst/>
          </a:prstGeom>
          <a:noFill/>
        </p:spPr>
      </p:pic>
      <p:pic>
        <p:nvPicPr>
          <p:cNvPr id="30728" name="Picture 8" descr="Znalezione obrazy dla zapytania lata współczesne fryzury damskie"/>
          <p:cNvPicPr>
            <a:picLocks noChangeAspect="1" noChangeArrowheads="1"/>
          </p:cNvPicPr>
          <p:nvPr/>
        </p:nvPicPr>
        <p:blipFill>
          <a:blip r:embed="rId5"/>
          <a:srcRect/>
          <a:stretch>
            <a:fillRect/>
          </a:stretch>
        </p:blipFill>
        <p:spPr bwMode="auto">
          <a:xfrm>
            <a:off x="2571736" y="3929066"/>
            <a:ext cx="2333625" cy="2333625"/>
          </a:xfrm>
          <a:prstGeom prst="rect">
            <a:avLst/>
          </a:prstGeom>
          <a:noFill/>
        </p:spPr>
      </p:pic>
      <p:pic>
        <p:nvPicPr>
          <p:cNvPr id="30730" name="Picture 10" descr="Znalezione obrazy dla zapytania lata współczesne fryzury męskie"/>
          <p:cNvPicPr>
            <a:picLocks noChangeAspect="1" noChangeArrowheads="1"/>
          </p:cNvPicPr>
          <p:nvPr/>
        </p:nvPicPr>
        <p:blipFill>
          <a:blip r:embed="rId6"/>
          <a:srcRect/>
          <a:stretch>
            <a:fillRect/>
          </a:stretch>
        </p:blipFill>
        <p:spPr bwMode="auto">
          <a:xfrm>
            <a:off x="6643702" y="428604"/>
            <a:ext cx="2169150" cy="2803742"/>
          </a:xfrm>
          <a:prstGeom prst="rect">
            <a:avLst/>
          </a:prstGeom>
          <a:noFill/>
        </p:spPr>
      </p:pic>
      <p:pic>
        <p:nvPicPr>
          <p:cNvPr id="30734" name="Picture 14" descr="Znalezione obrazy dla zapytania lata współczesne fryzury męskie"/>
          <p:cNvPicPr>
            <a:picLocks noChangeAspect="1" noChangeArrowheads="1"/>
          </p:cNvPicPr>
          <p:nvPr/>
        </p:nvPicPr>
        <p:blipFill>
          <a:blip r:embed="rId7"/>
          <a:srcRect l="3408" b="17874"/>
          <a:stretch>
            <a:fillRect/>
          </a:stretch>
        </p:blipFill>
        <p:spPr bwMode="auto">
          <a:xfrm>
            <a:off x="4929190" y="2285992"/>
            <a:ext cx="2024576" cy="2428892"/>
          </a:xfrm>
          <a:prstGeom prst="rect">
            <a:avLst/>
          </a:prstGeom>
          <a:noFill/>
        </p:spPr>
      </p:pic>
      <p:pic>
        <p:nvPicPr>
          <p:cNvPr id="30732" name="Picture 12" descr="Podobny obraz"/>
          <p:cNvPicPr>
            <a:picLocks noChangeAspect="1" noChangeArrowheads="1"/>
          </p:cNvPicPr>
          <p:nvPr/>
        </p:nvPicPr>
        <p:blipFill>
          <a:blip r:embed="rId8"/>
          <a:srcRect/>
          <a:stretch>
            <a:fillRect/>
          </a:stretch>
        </p:blipFill>
        <p:spPr bwMode="auto">
          <a:xfrm>
            <a:off x="6643702" y="4357694"/>
            <a:ext cx="2143125" cy="2143125"/>
          </a:xfrm>
          <a:prstGeom prst="rect">
            <a:avLst/>
          </a:prstGeom>
          <a:noFill/>
        </p:spPr>
      </p:pic>
      <p:pic>
        <p:nvPicPr>
          <p:cNvPr id="30736" name="Picture 16" descr="Znalezione obrazy dla zapytania justin bieber"/>
          <p:cNvPicPr>
            <a:picLocks noChangeAspect="1" noChangeArrowheads="1"/>
          </p:cNvPicPr>
          <p:nvPr/>
        </p:nvPicPr>
        <p:blipFill>
          <a:blip r:embed="rId9" cstate="print"/>
          <a:srcRect l="12500" t="-7059" r="12500" b="20000"/>
          <a:stretch>
            <a:fillRect/>
          </a:stretch>
        </p:blipFill>
        <p:spPr bwMode="auto">
          <a:xfrm flipH="1">
            <a:off x="5072066" y="4643446"/>
            <a:ext cx="1428760" cy="2073102"/>
          </a:xfrm>
          <a:prstGeom prst="rect">
            <a:avLst/>
          </a:prstGeom>
          <a:noFill/>
        </p:spPr>
      </p:pic>
      <p:sp>
        <p:nvSpPr>
          <p:cNvPr id="12" name="Prostokąt 11"/>
          <p:cNvSpPr/>
          <p:nvPr/>
        </p:nvSpPr>
        <p:spPr>
          <a:xfrm>
            <a:off x="1571604" y="71414"/>
            <a:ext cx="5155643" cy="923330"/>
          </a:xfrm>
          <a:prstGeom prst="rect">
            <a:avLst/>
          </a:prstGeom>
          <a:noFill/>
        </p:spPr>
        <p:txBody>
          <a:bodyPr wrap="none" lIns="91440" tIns="45720" rIns="91440" bIns="45720">
            <a:spAutoFit/>
          </a:bodyPr>
          <a:lstStyle/>
          <a:p>
            <a:pPr algn="ctr"/>
            <a:r>
              <a:rPr lang="pl-PL"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Lata współczesne</a:t>
            </a:r>
            <a:endParaRPr lang="pl-PL"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transition>
    <p:newsflash/>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14282" y="642918"/>
            <a:ext cx="8229600" cy="4525963"/>
          </a:xfrm>
        </p:spPr>
        <p:txBody>
          <a:bodyPr>
            <a:normAutofit lnSpcReduction="10000"/>
          </a:bodyPr>
          <a:lstStyle/>
          <a:p>
            <a:pPr marL="0" indent="0">
              <a:buNone/>
            </a:pPr>
            <a:r>
              <a:rPr lang="pl-PL" dirty="0" smtClean="0"/>
              <a:t> </a:t>
            </a:r>
          </a:p>
          <a:p>
            <a:pPr marL="0" indent="0">
              <a:buNone/>
            </a:pPr>
            <a:endParaRPr lang="pl-PL" dirty="0"/>
          </a:p>
          <a:p>
            <a:pPr marL="0" indent="0">
              <a:buNone/>
            </a:pPr>
            <a:r>
              <a:rPr lang="pl-PL" dirty="0" smtClean="0"/>
              <a:t>Prezentację wykonały: </a:t>
            </a:r>
          </a:p>
          <a:p>
            <a:pPr marL="0" indent="0">
              <a:buNone/>
            </a:pPr>
            <a:r>
              <a:rPr lang="pl-PL" dirty="0" smtClean="0"/>
              <a:t>Anna </a:t>
            </a:r>
            <a:r>
              <a:rPr lang="pl-PL" dirty="0" err="1" smtClean="0"/>
              <a:t>Bandyk</a:t>
            </a:r>
            <a:r>
              <a:rPr lang="pl-PL" dirty="0" smtClean="0"/>
              <a:t>, </a:t>
            </a:r>
          </a:p>
          <a:p>
            <a:pPr marL="0" indent="0">
              <a:buNone/>
            </a:pPr>
            <a:r>
              <a:rPr lang="pl-PL" dirty="0" smtClean="0"/>
              <a:t>Aneta Chrobak, </a:t>
            </a:r>
          </a:p>
          <a:p>
            <a:pPr marL="0" indent="0">
              <a:buNone/>
            </a:pPr>
            <a:r>
              <a:rPr lang="pl-PL" dirty="0" smtClean="0"/>
              <a:t>Katarzyna Chrobak, </a:t>
            </a:r>
          </a:p>
          <a:p>
            <a:pPr marL="0" indent="0">
              <a:buNone/>
            </a:pPr>
            <a:r>
              <a:rPr lang="pl-PL" dirty="0" smtClean="0"/>
              <a:t>Joanna </a:t>
            </a:r>
            <a:r>
              <a:rPr lang="pl-PL" dirty="0" err="1" smtClean="0"/>
              <a:t>Knutelska</a:t>
            </a:r>
            <a:r>
              <a:rPr lang="pl-PL" dirty="0" smtClean="0"/>
              <a:t>,  </a:t>
            </a:r>
          </a:p>
          <a:p>
            <a:pPr marL="0" indent="0">
              <a:buNone/>
            </a:pPr>
            <a:r>
              <a:rPr lang="pl-PL" dirty="0" smtClean="0"/>
              <a:t>Wiktoria Urbaniak,</a:t>
            </a:r>
          </a:p>
        </p:txBody>
      </p:sp>
      <p:sp>
        <p:nvSpPr>
          <p:cNvPr id="4" name="Prostokąt 3"/>
          <p:cNvSpPr/>
          <p:nvPr/>
        </p:nvSpPr>
        <p:spPr>
          <a:xfrm>
            <a:off x="285720" y="571480"/>
            <a:ext cx="6510373" cy="923330"/>
          </a:xfrm>
          <a:prstGeom prst="rect">
            <a:avLst/>
          </a:prstGeom>
          <a:noFill/>
        </p:spPr>
        <p:txBody>
          <a:bodyPr wrap="none" lIns="91440" tIns="45720" rIns="91440" bIns="45720">
            <a:spAutoFit/>
          </a:bodyPr>
          <a:lstStyle/>
          <a:p>
            <a:pPr algn="ctr"/>
            <a:r>
              <a:rPr lang="pl-PL"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Dziękujemy za uwagę.</a:t>
            </a:r>
            <a:endParaRPr lang="pl-PL"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2054" name="Picture 6"/>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3828" t="699" r="12152" b="5051"/>
          <a:stretch/>
        </p:blipFill>
        <p:spPr bwMode="auto">
          <a:xfrm>
            <a:off x="7072330" y="500042"/>
            <a:ext cx="1566775" cy="15688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26" name="AutoShape 2" descr="Znalezione obrazy dla zapytania dziękuję za uwagę"/>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028" name="AutoShape 4" descr="Znalezione obrazy dla zapytania dziękuję za uwagę"/>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1030" name="Picture 6" descr="Znalezione obrazy dla zapytania dziękuję za uwagę"/>
          <p:cNvPicPr>
            <a:picLocks noChangeAspect="1" noChangeArrowheads="1"/>
          </p:cNvPicPr>
          <p:nvPr/>
        </p:nvPicPr>
        <p:blipFill>
          <a:blip r:embed="rId3"/>
          <a:srcRect/>
          <a:stretch>
            <a:fillRect/>
          </a:stretch>
        </p:blipFill>
        <p:spPr bwMode="auto">
          <a:xfrm>
            <a:off x="3929058" y="3500438"/>
            <a:ext cx="4693038" cy="2643206"/>
          </a:xfrm>
          <a:prstGeom prst="rect">
            <a:avLst/>
          </a:prstGeom>
          <a:noFill/>
        </p:spPr>
      </p:pic>
    </p:spTree>
    <p:extLst>
      <p:ext uri="{BB962C8B-B14F-4D97-AF65-F5344CB8AC3E}">
        <p14:creationId xmlns:p14="http://schemas.microsoft.com/office/powerpoint/2010/main" xmlns="" val="38201757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2428860" y="428604"/>
            <a:ext cx="4382931" cy="923330"/>
          </a:xfrm>
          <a:prstGeom prst="rect">
            <a:avLst/>
          </a:prstGeom>
          <a:noFill/>
        </p:spPr>
        <p:txBody>
          <a:bodyPr wrap="none" lIns="91440" tIns="45720" rIns="91440" bIns="45720">
            <a:spAutoFit/>
          </a:bodyPr>
          <a:lstStyle/>
          <a:p>
            <a:pPr algn="ctr"/>
            <a:r>
              <a:rPr lang="pl-PL"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Punktualność</a:t>
            </a:r>
            <a:endParaRPr lang="pl-PL"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Symbol zastępczy zawartości 5"/>
          <p:cNvSpPr>
            <a:spLocks noGrp="1"/>
          </p:cNvSpPr>
          <p:nvPr>
            <p:ph idx="1"/>
          </p:nvPr>
        </p:nvSpPr>
        <p:spPr/>
        <p:txBody>
          <a:bodyPr/>
          <a:lstStyle/>
          <a:p>
            <a:r>
              <a:rPr lang="pl-PL" dirty="0" smtClean="0"/>
              <a:t>Zapewnia porządek w naszym życiu i ułatwia wzajemne kontakty.</a:t>
            </a:r>
            <a:endParaRPr lang="pl-PL" dirty="0"/>
          </a:p>
        </p:txBody>
      </p:sp>
      <p:pic>
        <p:nvPicPr>
          <p:cNvPr id="8196" name="Picture 4" descr="Znalezione obrazy dla zapytania zegar gify"/>
          <p:cNvPicPr>
            <a:picLocks noChangeAspect="1" noChangeArrowheads="1" noCrop="1"/>
          </p:cNvPicPr>
          <p:nvPr/>
        </p:nvPicPr>
        <p:blipFill>
          <a:blip r:embed="rId2"/>
          <a:srcRect/>
          <a:stretch>
            <a:fillRect/>
          </a:stretch>
        </p:blipFill>
        <p:spPr bwMode="auto">
          <a:xfrm>
            <a:off x="4214810" y="2500306"/>
            <a:ext cx="4214842" cy="4233438"/>
          </a:xfrm>
          <a:prstGeom prst="rect">
            <a:avLst/>
          </a:prstGeom>
          <a:noFill/>
        </p:spPr>
      </p:pic>
    </p:spTree>
    <p:extLst>
      <p:ext uri="{BB962C8B-B14F-4D97-AF65-F5344CB8AC3E}">
        <p14:creationId xmlns:p14="http://schemas.microsoft.com/office/powerpoint/2010/main" xmlns="" val="775999511"/>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42972" y="1308894"/>
            <a:ext cx="8229600" cy="4525963"/>
          </a:xfrm>
        </p:spPr>
        <p:txBody>
          <a:bodyPr/>
          <a:lstStyle/>
          <a:p>
            <a:r>
              <a:rPr lang="pl-PL" dirty="0" smtClean="0"/>
              <a:t>Trzy magiczne słowa: </a:t>
            </a:r>
            <a:r>
              <a:rPr lang="pl-PL" dirty="0" smtClean="0">
                <a:solidFill>
                  <a:srgbClr val="FF0000"/>
                </a:solidFill>
              </a:rPr>
              <a:t>proszę</a:t>
            </a:r>
            <a:r>
              <a:rPr lang="pl-PL" dirty="0" smtClean="0"/>
              <a:t>, </a:t>
            </a:r>
            <a:r>
              <a:rPr lang="pl-PL" dirty="0" smtClean="0">
                <a:solidFill>
                  <a:srgbClr val="FFC000"/>
                </a:solidFill>
              </a:rPr>
              <a:t>dziękuję</a:t>
            </a:r>
            <a:r>
              <a:rPr lang="pl-PL" dirty="0" smtClean="0"/>
              <a:t>, </a:t>
            </a:r>
            <a:r>
              <a:rPr lang="pl-PL" dirty="0" smtClean="0">
                <a:solidFill>
                  <a:srgbClr val="00B050"/>
                </a:solidFill>
              </a:rPr>
              <a:t>przepraszam</a:t>
            </a:r>
          </a:p>
          <a:p>
            <a:r>
              <a:rPr lang="pl-PL" dirty="0" smtClean="0"/>
              <a:t>Łagodny ton</a:t>
            </a:r>
          </a:p>
          <a:p>
            <a:r>
              <a:rPr lang="pl-PL" dirty="0" smtClean="0"/>
              <a:t>Uważne słuchanie</a:t>
            </a:r>
            <a:endParaRPr lang="pl-PL" dirty="0"/>
          </a:p>
        </p:txBody>
      </p:sp>
      <p:sp>
        <p:nvSpPr>
          <p:cNvPr id="4" name="Prostokąt 3"/>
          <p:cNvSpPr/>
          <p:nvPr/>
        </p:nvSpPr>
        <p:spPr>
          <a:xfrm>
            <a:off x="2571736" y="0"/>
            <a:ext cx="3844322" cy="923330"/>
          </a:xfrm>
          <a:prstGeom prst="rect">
            <a:avLst/>
          </a:prstGeom>
          <a:noFill/>
        </p:spPr>
        <p:txBody>
          <a:bodyPr wrap="none" lIns="91440" tIns="45720" rIns="91440" bIns="45720">
            <a:spAutoFit/>
          </a:bodyPr>
          <a:lstStyle/>
          <a:p>
            <a:pPr algn="ctr"/>
            <a:r>
              <a:rPr lang="pl-PL"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Uprzejmość</a:t>
            </a:r>
            <a:endParaRPr lang="pl-PL"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9218" name="Picture 2" descr="Znalezione obrazy dla zapytania uprzejmośc"/>
          <p:cNvPicPr>
            <a:picLocks noChangeAspect="1" noChangeArrowheads="1"/>
          </p:cNvPicPr>
          <p:nvPr/>
        </p:nvPicPr>
        <p:blipFill>
          <a:blip r:embed="rId2"/>
          <a:srcRect/>
          <a:stretch>
            <a:fillRect/>
          </a:stretch>
        </p:blipFill>
        <p:spPr bwMode="auto">
          <a:xfrm>
            <a:off x="2967869" y="3571876"/>
            <a:ext cx="5663040" cy="3114672"/>
          </a:xfrm>
          <a:prstGeom prst="rect">
            <a:avLst/>
          </a:prstGeom>
          <a:noFill/>
        </p:spPr>
      </p:pic>
    </p:spTree>
    <p:extLst>
      <p:ext uri="{BB962C8B-B14F-4D97-AF65-F5344CB8AC3E}">
        <p14:creationId xmlns:p14="http://schemas.microsoft.com/office/powerpoint/2010/main" xmlns="" val="2086688437"/>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r>
              <a:rPr lang="pl-PL" dirty="0" smtClean="0"/>
              <a:t>Człowiek dyskretny czuje czego nie należy widzieć lub słyszeć i powtarzać innym</a:t>
            </a:r>
            <a:endParaRPr lang="pl-PL" dirty="0"/>
          </a:p>
        </p:txBody>
      </p:sp>
      <p:sp>
        <p:nvSpPr>
          <p:cNvPr id="5" name="Prostokąt 4"/>
          <p:cNvSpPr/>
          <p:nvPr/>
        </p:nvSpPr>
        <p:spPr>
          <a:xfrm>
            <a:off x="4288970" y="0"/>
            <a:ext cx="341760" cy="923330"/>
          </a:xfrm>
          <a:prstGeom prst="rect">
            <a:avLst/>
          </a:prstGeom>
          <a:noFill/>
        </p:spPr>
        <p:txBody>
          <a:bodyPr wrap="none" lIns="91440" tIns="45720" rIns="91440" bIns="45720">
            <a:spAutoFit/>
          </a:bodyPr>
          <a:lstStyle/>
          <a:p>
            <a:pPr algn="ctr"/>
            <a:r>
              <a:rPr lang="pl-PL"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pl-PL"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122" name="Picture 2" descr="Znalezione obrazy dla zapytania dyskrecja"/>
          <p:cNvPicPr>
            <a:picLocks noChangeAspect="1" noChangeArrowheads="1"/>
          </p:cNvPicPr>
          <p:nvPr/>
        </p:nvPicPr>
        <p:blipFill>
          <a:blip r:embed="rId2"/>
          <a:srcRect/>
          <a:stretch>
            <a:fillRect/>
          </a:stretch>
        </p:blipFill>
        <p:spPr bwMode="auto">
          <a:xfrm>
            <a:off x="2571736" y="3143248"/>
            <a:ext cx="6072230" cy="3233265"/>
          </a:xfrm>
          <a:prstGeom prst="rect">
            <a:avLst/>
          </a:prstGeom>
          <a:noFill/>
        </p:spPr>
      </p:pic>
      <p:sp>
        <p:nvSpPr>
          <p:cNvPr id="2" name="Prostokąt 1"/>
          <p:cNvSpPr/>
          <p:nvPr/>
        </p:nvSpPr>
        <p:spPr>
          <a:xfrm>
            <a:off x="2813085" y="260648"/>
            <a:ext cx="3293530" cy="923330"/>
          </a:xfrm>
          <a:prstGeom prst="rect">
            <a:avLst/>
          </a:prstGeom>
          <a:noFill/>
        </p:spPr>
        <p:txBody>
          <a:bodyPr wrap="none" lIns="91440" tIns="45720" rIns="91440" bIns="45720">
            <a:spAutoFit/>
          </a:bodyPr>
          <a:lstStyle/>
          <a:p>
            <a:pPr algn="ctr"/>
            <a:r>
              <a:rPr lang="pl-PL"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Dyskrecja</a:t>
            </a:r>
            <a:endParaRPr lang="pl-PL"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xmlns="" val="2720822663"/>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412776"/>
            <a:ext cx="8229600" cy="4525963"/>
          </a:xfrm>
        </p:spPr>
        <p:txBody>
          <a:bodyPr/>
          <a:lstStyle/>
          <a:p>
            <a:r>
              <a:rPr lang="pl-PL" dirty="0" smtClean="0"/>
              <a:t>Życzliwość to bardzo dobra cecha. Jest niezbędnym elementem w układaniu dobrych stosunków międzyludzkich.  </a:t>
            </a:r>
            <a:endParaRPr lang="pl-PL" dirty="0"/>
          </a:p>
        </p:txBody>
      </p:sp>
      <p:sp>
        <p:nvSpPr>
          <p:cNvPr id="4" name="Prostokąt 3"/>
          <p:cNvSpPr/>
          <p:nvPr/>
        </p:nvSpPr>
        <p:spPr>
          <a:xfrm>
            <a:off x="4080755" y="214290"/>
            <a:ext cx="341760" cy="923330"/>
          </a:xfrm>
          <a:prstGeom prst="rect">
            <a:avLst/>
          </a:prstGeom>
          <a:noFill/>
        </p:spPr>
        <p:txBody>
          <a:bodyPr wrap="none" lIns="91440" tIns="45720" rIns="91440" bIns="45720">
            <a:spAutoFit/>
          </a:bodyPr>
          <a:lstStyle/>
          <a:p>
            <a:pPr algn="ctr"/>
            <a:r>
              <a:rPr lang="pl-PL"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pl-PL"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6146" name="Picture 2" descr="Znalezione obrazy dla zapytania życzliwosc"/>
          <p:cNvPicPr>
            <a:picLocks noChangeAspect="1" noChangeArrowheads="1"/>
          </p:cNvPicPr>
          <p:nvPr/>
        </p:nvPicPr>
        <p:blipFill>
          <a:blip r:embed="rId2"/>
          <a:srcRect/>
          <a:stretch>
            <a:fillRect/>
          </a:stretch>
        </p:blipFill>
        <p:spPr bwMode="auto">
          <a:xfrm>
            <a:off x="3286116" y="3071810"/>
            <a:ext cx="5214974" cy="3629912"/>
          </a:xfrm>
          <a:prstGeom prst="rect">
            <a:avLst/>
          </a:prstGeom>
          <a:noFill/>
        </p:spPr>
      </p:pic>
      <p:sp>
        <p:nvSpPr>
          <p:cNvPr id="2" name="Prostokąt 1"/>
          <p:cNvSpPr/>
          <p:nvPr/>
        </p:nvSpPr>
        <p:spPr>
          <a:xfrm>
            <a:off x="2381446" y="332656"/>
            <a:ext cx="3802772" cy="923330"/>
          </a:xfrm>
          <a:prstGeom prst="rect">
            <a:avLst/>
          </a:prstGeom>
          <a:noFill/>
        </p:spPr>
        <p:txBody>
          <a:bodyPr wrap="none" lIns="91440" tIns="45720" rIns="91440" bIns="45720">
            <a:spAutoFit/>
          </a:bodyPr>
          <a:lstStyle/>
          <a:p>
            <a:pPr algn="ctr"/>
            <a:r>
              <a:rPr lang="pl-PL"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Życzliwość</a:t>
            </a:r>
            <a:endParaRPr lang="pl-PL"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xmlns="" val="49353796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857356" y="142852"/>
            <a:ext cx="5328703" cy="923330"/>
          </a:xfrm>
          <a:prstGeom prst="rect">
            <a:avLst/>
          </a:prstGeom>
          <a:noFill/>
        </p:spPr>
        <p:txBody>
          <a:bodyPr wrap="none" lIns="91440" tIns="45720" rIns="91440" bIns="45720">
            <a:spAutoFit/>
          </a:bodyPr>
          <a:lstStyle/>
          <a:p>
            <a:pPr algn="ctr"/>
            <a:r>
              <a:rPr lang="pl-PL"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Bądź kulturalny </a:t>
            </a:r>
            <a:endParaRPr lang="pl-PL"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8914" name="Picture 2" descr="Bądź kulturalny – to się opłaca "/>
          <p:cNvPicPr>
            <a:picLocks noChangeAspect="1" noChangeArrowheads="1"/>
          </p:cNvPicPr>
          <p:nvPr/>
        </p:nvPicPr>
        <p:blipFill>
          <a:blip r:embed="rId2"/>
          <a:srcRect/>
          <a:stretch>
            <a:fillRect/>
          </a:stretch>
        </p:blipFill>
        <p:spPr bwMode="auto">
          <a:xfrm>
            <a:off x="1142976" y="1000084"/>
            <a:ext cx="6500858" cy="5857916"/>
          </a:xfrm>
          <a:prstGeom prst="rect">
            <a:avLst/>
          </a:prstGeom>
          <a:noFill/>
        </p:spPr>
      </p:pic>
    </p:spTree>
    <p:extLst>
      <p:ext uri="{BB962C8B-B14F-4D97-AF65-F5344CB8AC3E}">
        <p14:creationId xmlns:p14="http://schemas.microsoft.com/office/powerpoint/2010/main" xmlns="" val="178891246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TotalTime>
  <Words>902</Words>
  <Application>Microsoft Office PowerPoint</Application>
  <PresentationFormat>Pokaz na ekranie (4:3)</PresentationFormat>
  <Paragraphs>131</Paragraphs>
  <Slides>45</Slides>
  <Notes>0</Notes>
  <HiddenSlides>0</HiddenSlides>
  <MMClips>0</MMClips>
  <ScaleCrop>false</ScaleCrop>
  <HeadingPairs>
    <vt:vector size="4" baseType="variant">
      <vt:variant>
        <vt:lpstr>Motyw</vt:lpstr>
      </vt:variant>
      <vt:variant>
        <vt:i4>1</vt:i4>
      </vt:variant>
      <vt:variant>
        <vt:lpstr>Tytuły slajdów</vt:lpstr>
      </vt:variant>
      <vt:variant>
        <vt:i4>45</vt:i4>
      </vt:variant>
    </vt:vector>
  </HeadingPairs>
  <TitlesOfParts>
    <vt:vector size="46" baseType="lpstr">
      <vt:lpstr>Motyw pakietu Office</vt:lpstr>
      <vt:lpstr> </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Zasady korzystania z Internetu i telefonu komórkowego.</vt:lpstr>
      <vt:lpstr>Slajd 21</vt:lpstr>
      <vt:lpstr>Slajd 22</vt:lpstr>
      <vt:lpstr>Slajd 23</vt:lpstr>
      <vt:lpstr>Slajd 24</vt:lpstr>
      <vt:lpstr>Slajd 25</vt:lpstr>
      <vt:lpstr> </vt:lpstr>
      <vt:lpstr> </vt:lpstr>
      <vt:lpstr> </vt:lpstr>
      <vt:lpstr> </vt:lpstr>
      <vt:lpstr>Slajd 30</vt:lpstr>
      <vt:lpstr> </vt:lpstr>
      <vt:lpstr>                       Lata 40</vt:lpstr>
      <vt:lpstr>Lata 60- lata hipisowskie</vt:lpstr>
      <vt:lpstr>Lata 80 </vt:lpstr>
      <vt:lpstr> </vt:lpstr>
      <vt:lpstr>Slajd 36</vt:lpstr>
      <vt:lpstr>Lata 2-tysięczne </vt:lpstr>
      <vt:lpstr> </vt:lpstr>
      <vt:lpstr>Lata 20 fryzury damskie i męskie </vt:lpstr>
      <vt:lpstr> </vt:lpstr>
      <vt:lpstr>Lata 60 fryzury damskie i męskie</vt:lpstr>
      <vt:lpstr> </vt:lpstr>
      <vt:lpstr> </vt:lpstr>
      <vt:lpstr> </vt:lpstr>
      <vt:lpstr>Slajd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Zapraszamy na prezentacje pt.:</dc:title>
  <dc:creator>pc</dc:creator>
  <cp:lastModifiedBy>Uczeń</cp:lastModifiedBy>
  <cp:revision>43</cp:revision>
  <dcterms:created xsi:type="dcterms:W3CDTF">2017-01-14T09:17:38Z</dcterms:created>
  <dcterms:modified xsi:type="dcterms:W3CDTF">2017-01-26T06:58:32Z</dcterms:modified>
</cp:coreProperties>
</file>